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7.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62" r:id="rId3"/>
    <p:sldId id="263" r:id="rId4"/>
    <p:sldId id="340" r:id="rId5"/>
    <p:sldId id="561" r:id="rId6"/>
    <p:sldId id="565" r:id="rId7"/>
    <p:sldId id="566" r:id="rId8"/>
    <p:sldId id="571" r:id="rId9"/>
    <p:sldId id="576" r:id="rId10"/>
    <p:sldId id="575" r:id="rId11"/>
    <p:sldId id="572" r:id="rId12"/>
    <p:sldId id="573" r:id="rId13"/>
    <p:sldId id="400" r:id="rId14"/>
    <p:sldId id="578" r:id="rId15"/>
    <p:sldId id="579" r:id="rId16"/>
    <p:sldId id="596" r:id="rId17"/>
    <p:sldId id="577" r:id="rId18"/>
    <p:sldId id="401" r:id="rId19"/>
    <p:sldId id="404" r:id="rId20"/>
    <p:sldId id="405" r:id="rId21"/>
    <p:sldId id="403" r:id="rId22"/>
    <p:sldId id="410" r:id="rId23"/>
    <p:sldId id="278" r:id="rId24"/>
    <p:sldId id="580" r:id="rId25"/>
    <p:sldId id="582" r:id="rId26"/>
    <p:sldId id="583" r:id="rId27"/>
    <p:sldId id="584" r:id="rId28"/>
    <p:sldId id="587" r:id="rId29"/>
    <p:sldId id="585" r:id="rId30"/>
    <p:sldId id="586" r:id="rId31"/>
    <p:sldId id="552" r:id="rId32"/>
    <p:sldId id="588" r:id="rId33"/>
    <p:sldId id="589" r:id="rId34"/>
    <p:sldId id="554" r:id="rId35"/>
    <p:sldId id="555" r:id="rId36"/>
    <p:sldId id="590" r:id="rId37"/>
    <p:sldId id="318" r:id="rId38"/>
    <p:sldId id="597" r:id="rId39"/>
    <p:sldId id="556" r:id="rId40"/>
    <p:sldId id="559" r:id="rId41"/>
    <p:sldId id="560" r:id="rId42"/>
    <p:sldId id="338" r:id="rId43"/>
    <p:sldId id="563" r:id="rId44"/>
    <p:sldId id="562" r:id="rId45"/>
    <p:sldId id="564" r:id="rId46"/>
    <p:sldId id="339" r:id="rId47"/>
    <p:sldId id="591" r:id="rId48"/>
    <p:sldId id="592" r:id="rId49"/>
    <p:sldId id="593" r:id="rId50"/>
    <p:sldId id="594" r:id="rId51"/>
    <p:sldId id="595" r:id="rId52"/>
    <p:sldId id="545" r:id="rId53"/>
    <p:sldId id="260" r:id="rId5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139456-82F0-41B4-AC1C-41656BC7132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D41C537-2761-499A-BA16-6EAF834A87BE}">
      <dgm:prSet/>
      <dgm:spPr/>
      <dgm:t>
        <a:bodyPr/>
        <a:lstStyle/>
        <a:p>
          <a:r>
            <a:rPr lang="es-PE" b="1" dirty="0"/>
            <a:t>1. Fundamentos para la perforación y voladura en Minería</a:t>
          </a:r>
          <a:endParaRPr lang="en-US" dirty="0"/>
        </a:p>
      </dgm:t>
    </dgm:pt>
    <dgm:pt modelId="{FBA035AE-E944-4CEB-9F78-57AD8D078D97}" type="parTrans" cxnId="{1C242906-0D23-42F6-B15A-77FDBF59ED3C}">
      <dgm:prSet/>
      <dgm:spPr/>
      <dgm:t>
        <a:bodyPr/>
        <a:lstStyle/>
        <a:p>
          <a:endParaRPr lang="en-US"/>
        </a:p>
      </dgm:t>
    </dgm:pt>
    <dgm:pt modelId="{2EBDB1BE-5437-48EC-8F57-6D7A78BCCD01}" type="sibTrans" cxnId="{1C242906-0D23-42F6-B15A-77FDBF59ED3C}">
      <dgm:prSet/>
      <dgm:spPr/>
      <dgm:t>
        <a:bodyPr/>
        <a:lstStyle/>
        <a:p>
          <a:endParaRPr lang="en-US"/>
        </a:p>
      </dgm:t>
    </dgm:pt>
    <dgm:pt modelId="{1C13B6D1-D6E6-4D7E-AEA8-79B8F1B3DACD}">
      <dgm:prSet/>
      <dgm:spPr/>
      <dgm:t>
        <a:bodyPr/>
        <a:lstStyle/>
        <a:p>
          <a:r>
            <a:rPr lang="es-PE"/>
            <a:t>Introducción</a:t>
          </a:r>
          <a:endParaRPr lang="en-US"/>
        </a:p>
      </dgm:t>
    </dgm:pt>
    <dgm:pt modelId="{D5AE928B-2CB2-44C2-99C8-EC15927B2CCB}" type="parTrans" cxnId="{C3447E3D-3AD9-46C5-9BDE-2B5FA3EB29C6}">
      <dgm:prSet/>
      <dgm:spPr/>
      <dgm:t>
        <a:bodyPr/>
        <a:lstStyle/>
        <a:p>
          <a:endParaRPr lang="en-US"/>
        </a:p>
      </dgm:t>
    </dgm:pt>
    <dgm:pt modelId="{788A3F4D-4BE6-411F-9D28-7AAB7DB065CD}" type="sibTrans" cxnId="{C3447E3D-3AD9-46C5-9BDE-2B5FA3EB29C6}">
      <dgm:prSet/>
      <dgm:spPr/>
      <dgm:t>
        <a:bodyPr/>
        <a:lstStyle/>
        <a:p>
          <a:endParaRPr lang="en-US"/>
        </a:p>
      </dgm:t>
    </dgm:pt>
    <dgm:pt modelId="{505757A2-216E-4BD8-8791-4129A5392201}">
      <dgm:prSet/>
      <dgm:spPr/>
      <dgm:t>
        <a:bodyPr/>
        <a:lstStyle/>
        <a:p>
          <a:r>
            <a:rPr lang="es-PE"/>
            <a:t>Aspectos Geológicos en la minería</a:t>
          </a:r>
          <a:endParaRPr lang="en-US"/>
        </a:p>
      </dgm:t>
    </dgm:pt>
    <dgm:pt modelId="{AA06A56D-2778-43DD-8AC2-C645257A8654}" type="parTrans" cxnId="{33C68A21-4FDE-4663-9C13-127CAFC334C6}">
      <dgm:prSet/>
      <dgm:spPr/>
      <dgm:t>
        <a:bodyPr/>
        <a:lstStyle/>
        <a:p>
          <a:endParaRPr lang="en-US"/>
        </a:p>
      </dgm:t>
    </dgm:pt>
    <dgm:pt modelId="{8B280848-5188-4A87-B920-D89DD19D776F}" type="sibTrans" cxnId="{33C68A21-4FDE-4663-9C13-127CAFC334C6}">
      <dgm:prSet/>
      <dgm:spPr/>
      <dgm:t>
        <a:bodyPr/>
        <a:lstStyle/>
        <a:p>
          <a:endParaRPr lang="en-US"/>
        </a:p>
      </dgm:t>
    </dgm:pt>
    <dgm:pt modelId="{DEE3225C-712D-4FE8-98B0-4FC1B542FD79}">
      <dgm:prSet/>
      <dgm:spPr/>
      <dgm:t>
        <a:bodyPr/>
        <a:lstStyle/>
        <a:p>
          <a:r>
            <a:rPr lang="es-PE"/>
            <a:t>Consideraciones Geomecánicas</a:t>
          </a:r>
          <a:endParaRPr lang="en-US"/>
        </a:p>
      </dgm:t>
    </dgm:pt>
    <dgm:pt modelId="{DD2E2558-9669-4D5D-8BFE-D523F00E6321}" type="parTrans" cxnId="{684FA1B1-BCDD-46B7-8BCF-9358CA3B9E86}">
      <dgm:prSet/>
      <dgm:spPr/>
      <dgm:t>
        <a:bodyPr/>
        <a:lstStyle/>
        <a:p>
          <a:endParaRPr lang="en-US"/>
        </a:p>
      </dgm:t>
    </dgm:pt>
    <dgm:pt modelId="{3D75EC15-D851-40DA-B54C-7712B6009F5D}" type="sibTrans" cxnId="{684FA1B1-BCDD-46B7-8BCF-9358CA3B9E86}">
      <dgm:prSet/>
      <dgm:spPr/>
      <dgm:t>
        <a:bodyPr/>
        <a:lstStyle/>
        <a:p>
          <a:endParaRPr lang="en-US"/>
        </a:p>
      </dgm:t>
    </dgm:pt>
    <dgm:pt modelId="{8702FF28-ECB7-4BA5-975E-A4F17EF01541}">
      <dgm:prSet/>
      <dgm:spPr/>
      <dgm:t>
        <a:bodyPr/>
        <a:lstStyle/>
        <a:p>
          <a:r>
            <a:rPr lang="es-PE"/>
            <a:t>Parámetros claves para la perforación </a:t>
          </a:r>
          <a:endParaRPr lang="en-US"/>
        </a:p>
      </dgm:t>
    </dgm:pt>
    <dgm:pt modelId="{BA36A375-830C-4AF5-93AD-7F41FD5C2271}" type="parTrans" cxnId="{C53D2709-E02B-4321-B294-AD4487CED176}">
      <dgm:prSet/>
      <dgm:spPr/>
      <dgm:t>
        <a:bodyPr/>
        <a:lstStyle/>
        <a:p>
          <a:endParaRPr lang="en-US"/>
        </a:p>
      </dgm:t>
    </dgm:pt>
    <dgm:pt modelId="{C7841858-605F-492E-A224-9A70E1171925}" type="sibTrans" cxnId="{C53D2709-E02B-4321-B294-AD4487CED176}">
      <dgm:prSet/>
      <dgm:spPr/>
      <dgm:t>
        <a:bodyPr/>
        <a:lstStyle/>
        <a:p>
          <a:endParaRPr lang="en-US"/>
        </a:p>
      </dgm:t>
    </dgm:pt>
    <dgm:pt modelId="{876D56B4-2E1C-471D-B4C9-C00366595B97}">
      <dgm:prSet/>
      <dgm:spPr/>
      <dgm:t>
        <a:bodyPr/>
        <a:lstStyle/>
        <a:p>
          <a:r>
            <a:rPr lang="es-PE"/>
            <a:t>Parámetros claves para la voladura</a:t>
          </a:r>
          <a:endParaRPr lang="en-US"/>
        </a:p>
      </dgm:t>
    </dgm:pt>
    <dgm:pt modelId="{62E88F68-3A68-43D9-9A46-8EC3CD61207E}" type="parTrans" cxnId="{5504436B-8BEE-4911-8C49-3076E6F3A84E}">
      <dgm:prSet/>
      <dgm:spPr/>
      <dgm:t>
        <a:bodyPr/>
        <a:lstStyle/>
        <a:p>
          <a:endParaRPr lang="en-US"/>
        </a:p>
      </dgm:t>
    </dgm:pt>
    <dgm:pt modelId="{681DCBAD-DC78-44BF-A4B1-E6B49A223512}" type="sibTrans" cxnId="{5504436B-8BEE-4911-8C49-3076E6F3A84E}">
      <dgm:prSet/>
      <dgm:spPr/>
      <dgm:t>
        <a:bodyPr/>
        <a:lstStyle/>
        <a:p>
          <a:endParaRPr lang="en-US"/>
        </a:p>
      </dgm:t>
    </dgm:pt>
    <dgm:pt modelId="{2DF93CFB-443D-4BA1-A84C-CCEA204295C1}">
      <dgm:prSet/>
      <dgm:spPr/>
      <dgm:t>
        <a:bodyPr/>
        <a:lstStyle/>
        <a:p>
          <a:r>
            <a:rPr lang="es-PE" dirty="0"/>
            <a:t>Plan de perforación.</a:t>
          </a:r>
          <a:endParaRPr lang="en-US" dirty="0"/>
        </a:p>
      </dgm:t>
    </dgm:pt>
    <dgm:pt modelId="{2F28526F-18FB-49A1-893F-0D6C0179240C}" type="parTrans" cxnId="{AF54200A-E76C-4175-8A6C-C9DC515CE5B9}">
      <dgm:prSet/>
      <dgm:spPr/>
      <dgm:t>
        <a:bodyPr/>
        <a:lstStyle/>
        <a:p>
          <a:endParaRPr lang="en-US"/>
        </a:p>
      </dgm:t>
    </dgm:pt>
    <dgm:pt modelId="{E38CAA8A-3670-4B82-90D3-FEBB15F61C6E}" type="sibTrans" cxnId="{AF54200A-E76C-4175-8A6C-C9DC515CE5B9}">
      <dgm:prSet/>
      <dgm:spPr/>
      <dgm:t>
        <a:bodyPr/>
        <a:lstStyle/>
        <a:p>
          <a:endParaRPr lang="en-US"/>
        </a:p>
      </dgm:t>
    </dgm:pt>
    <dgm:pt modelId="{E10A0221-9D71-46BA-A52C-15D0AD2D09BD}">
      <dgm:prSet/>
      <dgm:spPr/>
      <dgm:t>
        <a:bodyPr/>
        <a:lstStyle/>
        <a:p>
          <a:r>
            <a:rPr lang="es-PE"/>
            <a:t>Plan de Voladura</a:t>
          </a:r>
          <a:endParaRPr lang="en-US"/>
        </a:p>
      </dgm:t>
    </dgm:pt>
    <dgm:pt modelId="{90AA25FB-E78E-4F77-9F95-8423DCFB1DD4}" type="parTrans" cxnId="{F08A26C1-A20A-46B9-ADA1-DB003E80D5A2}">
      <dgm:prSet/>
      <dgm:spPr/>
      <dgm:t>
        <a:bodyPr/>
        <a:lstStyle/>
        <a:p>
          <a:endParaRPr lang="en-US"/>
        </a:p>
      </dgm:t>
    </dgm:pt>
    <dgm:pt modelId="{8F7FFF5E-D8F3-45C3-9B91-DDA8C5FE0D24}" type="sibTrans" cxnId="{F08A26C1-A20A-46B9-ADA1-DB003E80D5A2}">
      <dgm:prSet/>
      <dgm:spPr/>
      <dgm:t>
        <a:bodyPr/>
        <a:lstStyle/>
        <a:p>
          <a:endParaRPr lang="en-US"/>
        </a:p>
      </dgm:t>
    </dgm:pt>
    <dgm:pt modelId="{AA57D90D-2AC9-415A-8E25-6A9E8E8DFF22}" type="pres">
      <dgm:prSet presAssocID="{BF139456-82F0-41B4-AC1C-41656BC7132F}" presName="linear" presStyleCnt="0">
        <dgm:presLayoutVars>
          <dgm:animLvl val="lvl"/>
          <dgm:resizeHandles val="exact"/>
        </dgm:presLayoutVars>
      </dgm:prSet>
      <dgm:spPr/>
    </dgm:pt>
    <dgm:pt modelId="{1E8B6ACB-A7F2-44EC-8D2E-C4E78EF6CC89}" type="pres">
      <dgm:prSet presAssocID="{DD41C537-2761-499A-BA16-6EAF834A87BE}" presName="parentText" presStyleLbl="node1" presStyleIdx="0" presStyleCnt="8">
        <dgm:presLayoutVars>
          <dgm:chMax val="0"/>
          <dgm:bulletEnabled val="1"/>
        </dgm:presLayoutVars>
      </dgm:prSet>
      <dgm:spPr/>
    </dgm:pt>
    <dgm:pt modelId="{98EA5083-5CA9-4F1A-90BF-CDA197532519}" type="pres">
      <dgm:prSet presAssocID="{2EBDB1BE-5437-48EC-8F57-6D7A78BCCD01}" presName="spacer" presStyleCnt="0"/>
      <dgm:spPr/>
    </dgm:pt>
    <dgm:pt modelId="{E806D05E-6F7D-4BF0-B6D4-2CA5BA162C2A}" type="pres">
      <dgm:prSet presAssocID="{1C13B6D1-D6E6-4D7E-AEA8-79B8F1B3DACD}" presName="parentText" presStyleLbl="node1" presStyleIdx="1" presStyleCnt="8">
        <dgm:presLayoutVars>
          <dgm:chMax val="0"/>
          <dgm:bulletEnabled val="1"/>
        </dgm:presLayoutVars>
      </dgm:prSet>
      <dgm:spPr/>
    </dgm:pt>
    <dgm:pt modelId="{750F5E46-42C2-4C53-842F-87D68FDC0B90}" type="pres">
      <dgm:prSet presAssocID="{788A3F4D-4BE6-411F-9D28-7AAB7DB065CD}" presName="spacer" presStyleCnt="0"/>
      <dgm:spPr/>
    </dgm:pt>
    <dgm:pt modelId="{95CEF7C4-5532-4925-9845-B626CAEE2BA0}" type="pres">
      <dgm:prSet presAssocID="{505757A2-216E-4BD8-8791-4129A5392201}" presName="parentText" presStyleLbl="node1" presStyleIdx="2" presStyleCnt="8">
        <dgm:presLayoutVars>
          <dgm:chMax val="0"/>
          <dgm:bulletEnabled val="1"/>
        </dgm:presLayoutVars>
      </dgm:prSet>
      <dgm:spPr/>
    </dgm:pt>
    <dgm:pt modelId="{B756B7CE-9C9E-44C6-B54B-3C384A17336D}" type="pres">
      <dgm:prSet presAssocID="{8B280848-5188-4A87-B920-D89DD19D776F}" presName="spacer" presStyleCnt="0"/>
      <dgm:spPr/>
    </dgm:pt>
    <dgm:pt modelId="{6CF814AF-A927-4DB4-837F-9494D046C40B}" type="pres">
      <dgm:prSet presAssocID="{DEE3225C-712D-4FE8-98B0-4FC1B542FD79}" presName="parentText" presStyleLbl="node1" presStyleIdx="3" presStyleCnt="8">
        <dgm:presLayoutVars>
          <dgm:chMax val="0"/>
          <dgm:bulletEnabled val="1"/>
        </dgm:presLayoutVars>
      </dgm:prSet>
      <dgm:spPr/>
    </dgm:pt>
    <dgm:pt modelId="{15E6A3BC-DF54-4908-91CD-CCC7BC000F5D}" type="pres">
      <dgm:prSet presAssocID="{3D75EC15-D851-40DA-B54C-7712B6009F5D}" presName="spacer" presStyleCnt="0"/>
      <dgm:spPr/>
    </dgm:pt>
    <dgm:pt modelId="{318BBABD-B955-4060-97B5-E37846B3199F}" type="pres">
      <dgm:prSet presAssocID="{8702FF28-ECB7-4BA5-975E-A4F17EF01541}" presName="parentText" presStyleLbl="node1" presStyleIdx="4" presStyleCnt="8">
        <dgm:presLayoutVars>
          <dgm:chMax val="0"/>
          <dgm:bulletEnabled val="1"/>
        </dgm:presLayoutVars>
      </dgm:prSet>
      <dgm:spPr/>
    </dgm:pt>
    <dgm:pt modelId="{392670C1-C1EB-49A4-B372-373C0006F7C1}" type="pres">
      <dgm:prSet presAssocID="{C7841858-605F-492E-A224-9A70E1171925}" presName="spacer" presStyleCnt="0"/>
      <dgm:spPr/>
    </dgm:pt>
    <dgm:pt modelId="{CA6A8477-8047-4B27-BF53-D5FB22238017}" type="pres">
      <dgm:prSet presAssocID="{876D56B4-2E1C-471D-B4C9-C00366595B97}" presName="parentText" presStyleLbl="node1" presStyleIdx="5" presStyleCnt="8">
        <dgm:presLayoutVars>
          <dgm:chMax val="0"/>
          <dgm:bulletEnabled val="1"/>
        </dgm:presLayoutVars>
      </dgm:prSet>
      <dgm:spPr/>
    </dgm:pt>
    <dgm:pt modelId="{93BCD4B3-5E4F-4AB9-8663-24F39A83D418}" type="pres">
      <dgm:prSet presAssocID="{681DCBAD-DC78-44BF-A4B1-E6B49A223512}" presName="spacer" presStyleCnt="0"/>
      <dgm:spPr/>
    </dgm:pt>
    <dgm:pt modelId="{FC9FDEF0-1BE3-4B09-98AF-EDE38ADA4172}" type="pres">
      <dgm:prSet presAssocID="{2DF93CFB-443D-4BA1-A84C-CCEA204295C1}" presName="parentText" presStyleLbl="node1" presStyleIdx="6" presStyleCnt="8">
        <dgm:presLayoutVars>
          <dgm:chMax val="0"/>
          <dgm:bulletEnabled val="1"/>
        </dgm:presLayoutVars>
      </dgm:prSet>
      <dgm:spPr/>
    </dgm:pt>
    <dgm:pt modelId="{ED4110C7-4520-4467-95C3-69395A2E058F}" type="pres">
      <dgm:prSet presAssocID="{E38CAA8A-3670-4B82-90D3-FEBB15F61C6E}" presName="spacer" presStyleCnt="0"/>
      <dgm:spPr/>
    </dgm:pt>
    <dgm:pt modelId="{9ABB8B57-FE19-4F95-9153-9042948F8A7D}" type="pres">
      <dgm:prSet presAssocID="{E10A0221-9D71-46BA-A52C-15D0AD2D09BD}" presName="parentText" presStyleLbl="node1" presStyleIdx="7" presStyleCnt="8">
        <dgm:presLayoutVars>
          <dgm:chMax val="0"/>
          <dgm:bulletEnabled val="1"/>
        </dgm:presLayoutVars>
      </dgm:prSet>
      <dgm:spPr/>
    </dgm:pt>
  </dgm:ptLst>
  <dgm:cxnLst>
    <dgm:cxn modelId="{1C242906-0D23-42F6-B15A-77FDBF59ED3C}" srcId="{BF139456-82F0-41B4-AC1C-41656BC7132F}" destId="{DD41C537-2761-499A-BA16-6EAF834A87BE}" srcOrd="0" destOrd="0" parTransId="{FBA035AE-E944-4CEB-9F78-57AD8D078D97}" sibTransId="{2EBDB1BE-5437-48EC-8F57-6D7A78BCCD01}"/>
    <dgm:cxn modelId="{C53D2709-E02B-4321-B294-AD4487CED176}" srcId="{BF139456-82F0-41B4-AC1C-41656BC7132F}" destId="{8702FF28-ECB7-4BA5-975E-A4F17EF01541}" srcOrd="4" destOrd="0" parTransId="{BA36A375-830C-4AF5-93AD-7F41FD5C2271}" sibTransId="{C7841858-605F-492E-A224-9A70E1171925}"/>
    <dgm:cxn modelId="{AF54200A-E76C-4175-8A6C-C9DC515CE5B9}" srcId="{BF139456-82F0-41B4-AC1C-41656BC7132F}" destId="{2DF93CFB-443D-4BA1-A84C-CCEA204295C1}" srcOrd="6" destOrd="0" parTransId="{2F28526F-18FB-49A1-893F-0D6C0179240C}" sibTransId="{E38CAA8A-3670-4B82-90D3-FEBB15F61C6E}"/>
    <dgm:cxn modelId="{34B32A14-5B46-441F-8EA9-033E0294D8EA}" type="presOf" srcId="{DD41C537-2761-499A-BA16-6EAF834A87BE}" destId="{1E8B6ACB-A7F2-44EC-8D2E-C4E78EF6CC89}" srcOrd="0" destOrd="0" presId="urn:microsoft.com/office/officeart/2005/8/layout/vList2"/>
    <dgm:cxn modelId="{33C68A21-4FDE-4663-9C13-127CAFC334C6}" srcId="{BF139456-82F0-41B4-AC1C-41656BC7132F}" destId="{505757A2-216E-4BD8-8791-4129A5392201}" srcOrd="2" destOrd="0" parTransId="{AA06A56D-2778-43DD-8AC2-C645257A8654}" sibTransId="{8B280848-5188-4A87-B920-D89DD19D776F}"/>
    <dgm:cxn modelId="{057DC72F-9D35-4BBA-B77D-E87AE5DF449E}" type="presOf" srcId="{505757A2-216E-4BD8-8791-4129A5392201}" destId="{95CEF7C4-5532-4925-9845-B626CAEE2BA0}" srcOrd="0" destOrd="0" presId="urn:microsoft.com/office/officeart/2005/8/layout/vList2"/>
    <dgm:cxn modelId="{C3447E3D-3AD9-46C5-9BDE-2B5FA3EB29C6}" srcId="{BF139456-82F0-41B4-AC1C-41656BC7132F}" destId="{1C13B6D1-D6E6-4D7E-AEA8-79B8F1B3DACD}" srcOrd="1" destOrd="0" parTransId="{D5AE928B-2CB2-44C2-99C8-EC15927B2CCB}" sibTransId="{788A3F4D-4BE6-411F-9D28-7AAB7DB065CD}"/>
    <dgm:cxn modelId="{5504436B-8BEE-4911-8C49-3076E6F3A84E}" srcId="{BF139456-82F0-41B4-AC1C-41656BC7132F}" destId="{876D56B4-2E1C-471D-B4C9-C00366595B97}" srcOrd="5" destOrd="0" parTransId="{62E88F68-3A68-43D9-9A46-8EC3CD61207E}" sibTransId="{681DCBAD-DC78-44BF-A4B1-E6B49A223512}"/>
    <dgm:cxn modelId="{B112BE7B-E51C-42D7-A024-A7D1B6BF86CC}" type="presOf" srcId="{BF139456-82F0-41B4-AC1C-41656BC7132F}" destId="{AA57D90D-2AC9-415A-8E25-6A9E8E8DFF22}" srcOrd="0" destOrd="0" presId="urn:microsoft.com/office/officeart/2005/8/layout/vList2"/>
    <dgm:cxn modelId="{391B2A7F-59E5-41DF-BBF7-7247664D8752}" type="presOf" srcId="{DEE3225C-712D-4FE8-98B0-4FC1B542FD79}" destId="{6CF814AF-A927-4DB4-837F-9494D046C40B}" srcOrd="0" destOrd="0" presId="urn:microsoft.com/office/officeart/2005/8/layout/vList2"/>
    <dgm:cxn modelId="{6DF097A1-6A27-45D6-A6FD-BC114E2C478F}" type="presOf" srcId="{E10A0221-9D71-46BA-A52C-15D0AD2D09BD}" destId="{9ABB8B57-FE19-4F95-9153-9042948F8A7D}" srcOrd="0" destOrd="0" presId="urn:microsoft.com/office/officeart/2005/8/layout/vList2"/>
    <dgm:cxn modelId="{AD7A20A2-FF1C-4798-935D-2A3DF701FB9A}" type="presOf" srcId="{1C13B6D1-D6E6-4D7E-AEA8-79B8F1B3DACD}" destId="{E806D05E-6F7D-4BF0-B6D4-2CA5BA162C2A}" srcOrd="0" destOrd="0" presId="urn:microsoft.com/office/officeart/2005/8/layout/vList2"/>
    <dgm:cxn modelId="{684FA1B1-BCDD-46B7-8BCF-9358CA3B9E86}" srcId="{BF139456-82F0-41B4-AC1C-41656BC7132F}" destId="{DEE3225C-712D-4FE8-98B0-4FC1B542FD79}" srcOrd="3" destOrd="0" parTransId="{DD2E2558-9669-4D5D-8BFE-D523F00E6321}" sibTransId="{3D75EC15-D851-40DA-B54C-7712B6009F5D}"/>
    <dgm:cxn modelId="{F08A26C1-A20A-46B9-ADA1-DB003E80D5A2}" srcId="{BF139456-82F0-41B4-AC1C-41656BC7132F}" destId="{E10A0221-9D71-46BA-A52C-15D0AD2D09BD}" srcOrd="7" destOrd="0" parTransId="{90AA25FB-E78E-4F77-9F95-8423DCFB1DD4}" sibTransId="{8F7FFF5E-D8F3-45C3-9B91-DDA8C5FE0D24}"/>
    <dgm:cxn modelId="{F39B20C2-0969-4400-8E4B-A25B541538A5}" type="presOf" srcId="{2DF93CFB-443D-4BA1-A84C-CCEA204295C1}" destId="{FC9FDEF0-1BE3-4B09-98AF-EDE38ADA4172}" srcOrd="0" destOrd="0" presId="urn:microsoft.com/office/officeart/2005/8/layout/vList2"/>
    <dgm:cxn modelId="{44E0C4CB-8A80-4C86-A9F3-CD9E81C03764}" type="presOf" srcId="{876D56B4-2E1C-471D-B4C9-C00366595B97}" destId="{CA6A8477-8047-4B27-BF53-D5FB22238017}" srcOrd="0" destOrd="0" presId="urn:microsoft.com/office/officeart/2005/8/layout/vList2"/>
    <dgm:cxn modelId="{21D78CDD-FDFF-4E91-954B-7F464E7AA80C}" type="presOf" srcId="{8702FF28-ECB7-4BA5-975E-A4F17EF01541}" destId="{318BBABD-B955-4060-97B5-E37846B3199F}" srcOrd="0" destOrd="0" presId="urn:microsoft.com/office/officeart/2005/8/layout/vList2"/>
    <dgm:cxn modelId="{67F0B838-FECF-464E-AE3A-B20D13E52661}" type="presParOf" srcId="{AA57D90D-2AC9-415A-8E25-6A9E8E8DFF22}" destId="{1E8B6ACB-A7F2-44EC-8D2E-C4E78EF6CC89}" srcOrd="0" destOrd="0" presId="urn:microsoft.com/office/officeart/2005/8/layout/vList2"/>
    <dgm:cxn modelId="{7E70BDBC-0C34-477B-8DB4-0CF0623E0290}" type="presParOf" srcId="{AA57D90D-2AC9-415A-8E25-6A9E8E8DFF22}" destId="{98EA5083-5CA9-4F1A-90BF-CDA197532519}" srcOrd="1" destOrd="0" presId="urn:microsoft.com/office/officeart/2005/8/layout/vList2"/>
    <dgm:cxn modelId="{770408D9-2BD0-42EA-9389-1D138152C0B1}" type="presParOf" srcId="{AA57D90D-2AC9-415A-8E25-6A9E8E8DFF22}" destId="{E806D05E-6F7D-4BF0-B6D4-2CA5BA162C2A}" srcOrd="2" destOrd="0" presId="urn:microsoft.com/office/officeart/2005/8/layout/vList2"/>
    <dgm:cxn modelId="{C1805003-9DC2-4EB8-9692-76E857284E9F}" type="presParOf" srcId="{AA57D90D-2AC9-415A-8E25-6A9E8E8DFF22}" destId="{750F5E46-42C2-4C53-842F-87D68FDC0B90}" srcOrd="3" destOrd="0" presId="urn:microsoft.com/office/officeart/2005/8/layout/vList2"/>
    <dgm:cxn modelId="{5EF75BA5-9279-4F1A-9408-066E35FBF891}" type="presParOf" srcId="{AA57D90D-2AC9-415A-8E25-6A9E8E8DFF22}" destId="{95CEF7C4-5532-4925-9845-B626CAEE2BA0}" srcOrd="4" destOrd="0" presId="urn:microsoft.com/office/officeart/2005/8/layout/vList2"/>
    <dgm:cxn modelId="{40B3C298-88E1-4B14-8018-9E560D3E73D0}" type="presParOf" srcId="{AA57D90D-2AC9-415A-8E25-6A9E8E8DFF22}" destId="{B756B7CE-9C9E-44C6-B54B-3C384A17336D}" srcOrd="5" destOrd="0" presId="urn:microsoft.com/office/officeart/2005/8/layout/vList2"/>
    <dgm:cxn modelId="{8D4E7354-5FC0-4CFD-9AE2-2EAB59B422E6}" type="presParOf" srcId="{AA57D90D-2AC9-415A-8E25-6A9E8E8DFF22}" destId="{6CF814AF-A927-4DB4-837F-9494D046C40B}" srcOrd="6" destOrd="0" presId="urn:microsoft.com/office/officeart/2005/8/layout/vList2"/>
    <dgm:cxn modelId="{1FDAC404-35C4-4414-8023-620D7BD0E584}" type="presParOf" srcId="{AA57D90D-2AC9-415A-8E25-6A9E8E8DFF22}" destId="{15E6A3BC-DF54-4908-91CD-CCC7BC000F5D}" srcOrd="7" destOrd="0" presId="urn:microsoft.com/office/officeart/2005/8/layout/vList2"/>
    <dgm:cxn modelId="{E411CDA4-3969-4D0D-B338-088DD93138B2}" type="presParOf" srcId="{AA57D90D-2AC9-415A-8E25-6A9E8E8DFF22}" destId="{318BBABD-B955-4060-97B5-E37846B3199F}" srcOrd="8" destOrd="0" presId="urn:microsoft.com/office/officeart/2005/8/layout/vList2"/>
    <dgm:cxn modelId="{5510C9F5-9662-44E9-B63E-2FCD2259B97B}" type="presParOf" srcId="{AA57D90D-2AC9-415A-8E25-6A9E8E8DFF22}" destId="{392670C1-C1EB-49A4-B372-373C0006F7C1}" srcOrd="9" destOrd="0" presId="urn:microsoft.com/office/officeart/2005/8/layout/vList2"/>
    <dgm:cxn modelId="{BA078E4B-F9ED-4A01-B6B7-D1993517236C}" type="presParOf" srcId="{AA57D90D-2AC9-415A-8E25-6A9E8E8DFF22}" destId="{CA6A8477-8047-4B27-BF53-D5FB22238017}" srcOrd="10" destOrd="0" presId="urn:microsoft.com/office/officeart/2005/8/layout/vList2"/>
    <dgm:cxn modelId="{4907F1ED-7E57-4C17-A6B0-29C72177B6B6}" type="presParOf" srcId="{AA57D90D-2AC9-415A-8E25-6A9E8E8DFF22}" destId="{93BCD4B3-5E4F-4AB9-8663-24F39A83D418}" srcOrd="11" destOrd="0" presId="urn:microsoft.com/office/officeart/2005/8/layout/vList2"/>
    <dgm:cxn modelId="{CD35C9B3-29EB-4110-904E-762E0083CDCF}" type="presParOf" srcId="{AA57D90D-2AC9-415A-8E25-6A9E8E8DFF22}" destId="{FC9FDEF0-1BE3-4B09-98AF-EDE38ADA4172}" srcOrd="12" destOrd="0" presId="urn:microsoft.com/office/officeart/2005/8/layout/vList2"/>
    <dgm:cxn modelId="{8E5F2097-BF07-4937-88AF-468453898857}" type="presParOf" srcId="{AA57D90D-2AC9-415A-8E25-6A9E8E8DFF22}" destId="{ED4110C7-4520-4467-95C3-69395A2E058F}" srcOrd="13" destOrd="0" presId="urn:microsoft.com/office/officeart/2005/8/layout/vList2"/>
    <dgm:cxn modelId="{FB85491C-0DDF-4BE9-9C91-D0CBA2DF32AB}" type="presParOf" srcId="{AA57D90D-2AC9-415A-8E25-6A9E8E8DFF22}" destId="{9ABB8B57-FE19-4F95-9153-9042948F8A7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7F153-DC4E-487D-9A73-6389D67B635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86DA6E36-E940-40E6-B9FF-6A7F2081A704}">
      <dgm:prSet/>
      <dgm:spPr/>
      <dgm:t>
        <a:bodyPr/>
        <a:lstStyle/>
        <a:p>
          <a:pPr>
            <a:lnSpc>
              <a:spcPct val="100000"/>
            </a:lnSpc>
          </a:pPr>
          <a:r>
            <a:rPr lang="es-MX" b="1"/>
            <a:t>Geometría del banco</a:t>
          </a:r>
        </a:p>
      </dgm:t>
    </dgm:pt>
    <dgm:pt modelId="{6638347B-7D37-43A4-ADE2-B6C37F7267B9}" type="parTrans" cxnId="{8F71704A-D4A9-4EC0-9C21-2BD597AEE60A}">
      <dgm:prSet/>
      <dgm:spPr/>
      <dgm:t>
        <a:bodyPr/>
        <a:lstStyle/>
        <a:p>
          <a:endParaRPr lang="en-US"/>
        </a:p>
      </dgm:t>
    </dgm:pt>
    <dgm:pt modelId="{55EB0A08-9622-4EBF-B151-57F1BEBAF14E}" type="sibTrans" cxnId="{8F71704A-D4A9-4EC0-9C21-2BD597AEE60A}">
      <dgm:prSet/>
      <dgm:spPr/>
      <dgm:t>
        <a:bodyPr/>
        <a:lstStyle/>
        <a:p>
          <a:endParaRPr lang="en-US"/>
        </a:p>
      </dgm:t>
    </dgm:pt>
    <dgm:pt modelId="{138A2E3E-6B4D-4B09-97DB-4BBCE3D769EA}">
      <dgm:prSet/>
      <dgm:spPr/>
      <dgm:t>
        <a:bodyPr/>
        <a:lstStyle/>
        <a:p>
          <a:pPr>
            <a:lnSpc>
              <a:spcPct val="100000"/>
            </a:lnSpc>
          </a:pPr>
          <a:r>
            <a:rPr lang="es-MX" b="1"/>
            <a:t>Diseño de Perforación</a:t>
          </a:r>
          <a:endParaRPr lang="en-US"/>
        </a:p>
      </dgm:t>
    </dgm:pt>
    <dgm:pt modelId="{ADFACE44-D030-4708-8447-3C77B58E66D7}" type="parTrans" cxnId="{0C96734B-A15A-4B59-A5A4-C12462D886F2}">
      <dgm:prSet/>
      <dgm:spPr/>
      <dgm:t>
        <a:bodyPr/>
        <a:lstStyle/>
        <a:p>
          <a:endParaRPr lang="en-US"/>
        </a:p>
      </dgm:t>
    </dgm:pt>
    <dgm:pt modelId="{B9E101D8-0C6B-4EA0-823A-3FB113372F89}" type="sibTrans" cxnId="{0C96734B-A15A-4B59-A5A4-C12462D886F2}">
      <dgm:prSet/>
      <dgm:spPr/>
      <dgm:t>
        <a:bodyPr/>
        <a:lstStyle/>
        <a:p>
          <a:endParaRPr lang="en-US"/>
        </a:p>
      </dgm:t>
    </dgm:pt>
    <dgm:pt modelId="{7C7B157C-7566-427D-8A08-291C8B53C5C3}">
      <dgm:prSet/>
      <dgm:spPr/>
      <dgm:t>
        <a:bodyPr/>
        <a:lstStyle/>
        <a:p>
          <a:pPr>
            <a:lnSpc>
              <a:spcPct val="100000"/>
            </a:lnSpc>
          </a:pPr>
          <a:r>
            <a:rPr lang="es-MX" b="1"/>
            <a:t>Parámetros de Voladura</a:t>
          </a:r>
          <a:endParaRPr lang="en-US"/>
        </a:p>
      </dgm:t>
    </dgm:pt>
    <dgm:pt modelId="{35240297-737B-4BA8-9859-E9DEBFF0A626}" type="parTrans" cxnId="{F83CEBC9-2C79-4A58-85ED-602AF984B038}">
      <dgm:prSet/>
      <dgm:spPr/>
      <dgm:t>
        <a:bodyPr/>
        <a:lstStyle/>
        <a:p>
          <a:endParaRPr lang="en-US"/>
        </a:p>
      </dgm:t>
    </dgm:pt>
    <dgm:pt modelId="{C27E3DDD-8436-4520-8781-FB74F055E084}" type="sibTrans" cxnId="{F83CEBC9-2C79-4A58-85ED-602AF984B038}">
      <dgm:prSet/>
      <dgm:spPr/>
      <dgm:t>
        <a:bodyPr/>
        <a:lstStyle/>
        <a:p>
          <a:endParaRPr lang="en-US"/>
        </a:p>
      </dgm:t>
    </dgm:pt>
    <dgm:pt modelId="{9D585F23-418B-4242-8A35-49EA31B9B199}">
      <dgm:prSet/>
      <dgm:spPr/>
      <dgm:t>
        <a:bodyPr/>
        <a:lstStyle/>
        <a:p>
          <a:pPr>
            <a:lnSpc>
              <a:spcPct val="100000"/>
            </a:lnSpc>
          </a:pPr>
          <a:r>
            <a:rPr lang="es-MX" b="1"/>
            <a:t>Explosivo</a:t>
          </a:r>
          <a:endParaRPr lang="en-US"/>
        </a:p>
      </dgm:t>
    </dgm:pt>
    <dgm:pt modelId="{C3009527-8AD6-4E7B-A573-8B2DB8EE7436}" type="parTrans" cxnId="{FE314420-0F88-4457-8834-C6C17430130E}">
      <dgm:prSet/>
      <dgm:spPr/>
      <dgm:t>
        <a:bodyPr/>
        <a:lstStyle/>
        <a:p>
          <a:endParaRPr lang="en-US"/>
        </a:p>
      </dgm:t>
    </dgm:pt>
    <dgm:pt modelId="{92ED4C07-76C3-4414-A0A7-5D1689D653D8}" type="sibTrans" cxnId="{FE314420-0F88-4457-8834-C6C17430130E}">
      <dgm:prSet/>
      <dgm:spPr/>
      <dgm:t>
        <a:bodyPr/>
        <a:lstStyle/>
        <a:p>
          <a:endParaRPr lang="en-US"/>
        </a:p>
      </dgm:t>
    </dgm:pt>
    <dgm:pt modelId="{9A1BECC3-C54D-4D7A-8D8C-A55A03183327}">
      <dgm:prSet/>
      <dgm:spPr/>
      <dgm:t>
        <a:bodyPr/>
        <a:lstStyle/>
        <a:p>
          <a:pPr>
            <a:lnSpc>
              <a:spcPct val="100000"/>
            </a:lnSpc>
          </a:pPr>
          <a:r>
            <a:rPr lang="es-MX" b="1"/>
            <a:t>Geometría de la Detonación.</a:t>
          </a:r>
          <a:endParaRPr lang="en-US"/>
        </a:p>
      </dgm:t>
    </dgm:pt>
    <dgm:pt modelId="{E97E157E-4D47-4B02-8AAE-533D20FA27D2}" type="parTrans" cxnId="{BE1C0C0B-54F9-4CD5-8416-EAC4ABDC56A9}">
      <dgm:prSet/>
      <dgm:spPr/>
      <dgm:t>
        <a:bodyPr/>
        <a:lstStyle/>
        <a:p>
          <a:endParaRPr lang="en-US"/>
        </a:p>
      </dgm:t>
    </dgm:pt>
    <dgm:pt modelId="{EA67270E-F86F-4C28-BB41-3CA786CCAF57}" type="sibTrans" cxnId="{BE1C0C0B-54F9-4CD5-8416-EAC4ABDC56A9}">
      <dgm:prSet/>
      <dgm:spPr/>
      <dgm:t>
        <a:bodyPr/>
        <a:lstStyle/>
        <a:p>
          <a:endParaRPr lang="en-US"/>
        </a:p>
      </dgm:t>
    </dgm:pt>
    <dgm:pt modelId="{1B05ADA2-0B17-41A1-9D89-573D4C8F04C0}" type="pres">
      <dgm:prSet presAssocID="{7507F153-DC4E-487D-9A73-6389D67B6352}" presName="outerComposite" presStyleCnt="0">
        <dgm:presLayoutVars>
          <dgm:chMax val="5"/>
          <dgm:dir/>
          <dgm:resizeHandles val="exact"/>
        </dgm:presLayoutVars>
      </dgm:prSet>
      <dgm:spPr/>
    </dgm:pt>
    <dgm:pt modelId="{8A600BAE-9136-4A2C-8181-6055A5D49F20}" type="pres">
      <dgm:prSet presAssocID="{7507F153-DC4E-487D-9A73-6389D67B6352}" presName="dummyMaxCanvas" presStyleCnt="0">
        <dgm:presLayoutVars/>
      </dgm:prSet>
      <dgm:spPr/>
    </dgm:pt>
    <dgm:pt modelId="{688A0C3C-F344-4236-93C7-3E5E01AB2877}" type="pres">
      <dgm:prSet presAssocID="{7507F153-DC4E-487D-9A73-6389D67B6352}" presName="FiveNodes_1" presStyleLbl="node1" presStyleIdx="0" presStyleCnt="5">
        <dgm:presLayoutVars>
          <dgm:bulletEnabled val="1"/>
        </dgm:presLayoutVars>
      </dgm:prSet>
      <dgm:spPr/>
    </dgm:pt>
    <dgm:pt modelId="{CC872C1C-3F60-4EC1-84DB-166BD1D02B4B}" type="pres">
      <dgm:prSet presAssocID="{7507F153-DC4E-487D-9A73-6389D67B6352}" presName="FiveNodes_2" presStyleLbl="node1" presStyleIdx="1" presStyleCnt="5">
        <dgm:presLayoutVars>
          <dgm:bulletEnabled val="1"/>
        </dgm:presLayoutVars>
      </dgm:prSet>
      <dgm:spPr/>
    </dgm:pt>
    <dgm:pt modelId="{1DDDF950-3009-441E-BB78-BEF0C52E58BE}" type="pres">
      <dgm:prSet presAssocID="{7507F153-DC4E-487D-9A73-6389D67B6352}" presName="FiveNodes_3" presStyleLbl="node1" presStyleIdx="2" presStyleCnt="5">
        <dgm:presLayoutVars>
          <dgm:bulletEnabled val="1"/>
        </dgm:presLayoutVars>
      </dgm:prSet>
      <dgm:spPr/>
    </dgm:pt>
    <dgm:pt modelId="{8B077F47-83CB-4942-97A4-8F8D60952889}" type="pres">
      <dgm:prSet presAssocID="{7507F153-DC4E-487D-9A73-6389D67B6352}" presName="FiveNodes_4" presStyleLbl="node1" presStyleIdx="3" presStyleCnt="5">
        <dgm:presLayoutVars>
          <dgm:bulletEnabled val="1"/>
        </dgm:presLayoutVars>
      </dgm:prSet>
      <dgm:spPr/>
    </dgm:pt>
    <dgm:pt modelId="{50EEE99F-E995-41F4-A896-885150038EE5}" type="pres">
      <dgm:prSet presAssocID="{7507F153-DC4E-487D-9A73-6389D67B6352}" presName="FiveNodes_5" presStyleLbl="node1" presStyleIdx="4" presStyleCnt="5">
        <dgm:presLayoutVars>
          <dgm:bulletEnabled val="1"/>
        </dgm:presLayoutVars>
      </dgm:prSet>
      <dgm:spPr/>
    </dgm:pt>
    <dgm:pt modelId="{E7FD886D-7066-4832-B61F-2022A64A0E6E}" type="pres">
      <dgm:prSet presAssocID="{7507F153-DC4E-487D-9A73-6389D67B6352}" presName="FiveConn_1-2" presStyleLbl="fgAccFollowNode1" presStyleIdx="0" presStyleCnt="4">
        <dgm:presLayoutVars>
          <dgm:bulletEnabled val="1"/>
        </dgm:presLayoutVars>
      </dgm:prSet>
      <dgm:spPr/>
    </dgm:pt>
    <dgm:pt modelId="{D40356C4-4964-48D4-8D46-D9AAC308715E}" type="pres">
      <dgm:prSet presAssocID="{7507F153-DC4E-487D-9A73-6389D67B6352}" presName="FiveConn_2-3" presStyleLbl="fgAccFollowNode1" presStyleIdx="1" presStyleCnt="4">
        <dgm:presLayoutVars>
          <dgm:bulletEnabled val="1"/>
        </dgm:presLayoutVars>
      </dgm:prSet>
      <dgm:spPr/>
    </dgm:pt>
    <dgm:pt modelId="{0798EFCC-990A-4C08-8572-24A3926DEEEC}" type="pres">
      <dgm:prSet presAssocID="{7507F153-DC4E-487D-9A73-6389D67B6352}" presName="FiveConn_3-4" presStyleLbl="fgAccFollowNode1" presStyleIdx="2" presStyleCnt="4">
        <dgm:presLayoutVars>
          <dgm:bulletEnabled val="1"/>
        </dgm:presLayoutVars>
      </dgm:prSet>
      <dgm:spPr/>
    </dgm:pt>
    <dgm:pt modelId="{EB9FAD77-6543-4969-8734-F31F07DC4A37}" type="pres">
      <dgm:prSet presAssocID="{7507F153-DC4E-487D-9A73-6389D67B6352}" presName="FiveConn_4-5" presStyleLbl="fgAccFollowNode1" presStyleIdx="3" presStyleCnt="4">
        <dgm:presLayoutVars>
          <dgm:bulletEnabled val="1"/>
        </dgm:presLayoutVars>
      </dgm:prSet>
      <dgm:spPr/>
    </dgm:pt>
    <dgm:pt modelId="{B3EE7CE1-9266-4392-91B5-8E2665096A0E}" type="pres">
      <dgm:prSet presAssocID="{7507F153-DC4E-487D-9A73-6389D67B6352}" presName="FiveNodes_1_text" presStyleLbl="node1" presStyleIdx="4" presStyleCnt="5">
        <dgm:presLayoutVars>
          <dgm:bulletEnabled val="1"/>
        </dgm:presLayoutVars>
      </dgm:prSet>
      <dgm:spPr/>
    </dgm:pt>
    <dgm:pt modelId="{E7C352F2-C1F8-4541-9EB1-BEDF9BB9B4BE}" type="pres">
      <dgm:prSet presAssocID="{7507F153-DC4E-487D-9A73-6389D67B6352}" presName="FiveNodes_2_text" presStyleLbl="node1" presStyleIdx="4" presStyleCnt="5">
        <dgm:presLayoutVars>
          <dgm:bulletEnabled val="1"/>
        </dgm:presLayoutVars>
      </dgm:prSet>
      <dgm:spPr/>
    </dgm:pt>
    <dgm:pt modelId="{9934B956-F7D0-4165-875D-84A3D3AFBFE3}" type="pres">
      <dgm:prSet presAssocID="{7507F153-DC4E-487D-9A73-6389D67B6352}" presName="FiveNodes_3_text" presStyleLbl="node1" presStyleIdx="4" presStyleCnt="5">
        <dgm:presLayoutVars>
          <dgm:bulletEnabled val="1"/>
        </dgm:presLayoutVars>
      </dgm:prSet>
      <dgm:spPr/>
    </dgm:pt>
    <dgm:pt modelId="{89E22FDB-B4FE-488A-AAE4-A0F7B6003323}" type="pres">
      <dgm:prSet presAssocID="{7507F153-DC4E-487D-9A73-6389D67B6352}" presName="FiveNodes_4_text" presStyleLbl="node1" presStyleIdx="4" presStyleCnt="5">
        <dgm:presLayoutVars>
          <dgm:bulletEnabled val="1"/>
        </dgm:presLayoutVars>
      </dgm:prSet>
      <dgm:spPr/>
    </dgm:pt>
    <dgm:pt modelId="{255BCCE7-7161-4229-AA4B-7923DDE9FB1F}" type="pres">
      <dgm:prSet presAssocID="{7507F153-DC4E-487D-9A73-6389D67B6352}" presName="FiveNodes_5_text" presStyleLbl="node1" presStyleIdx="4" presStyleCnt="5">
        <dgm:presLayoutVars>
          <dgm:bulletEnabled val="1"/>
        </dgm:presLayoutVars>
      </dgm:prSet>
      <dgm:spPr/>
    </dgm:pt>
  </dgm:ptLst>
  <dgm:cxnLst>
    <dgm:cxn modelId="{BE1C0C0B-54F9-4CD5-8416-EAC4ABDC56A9}" srcId="{7507F153-DC4E-487D-9A73-6389D67B6352}" destId="{9A1BECC3-C54D-4D7A-8D8C-A55A03183327}" srcOrd="4" destOrd="0" parTransId="{E97E157E-4D47-4B02-8AAE-533D20FA27D2}" sibTransId="{EA67270E-F86F-4C28-BB41-3CA786CCAF57}"/>
    <dgm:cxn modelId="{79A40B0C-880D-4DD9-ABA1-32D27375FC64}" type="presOf" srcId="{9D585F23-418B-4242-8A35-49EA31B9B199}" destId="{89E22FDB-B4FE-488A-AAE4-A0F7B6003323}" srcOrd="1" destOrd="0" presId="urn:microsoft.com/office/officeart/2005/8/layout/vProcess5"/>
    <dgm:cxn modelId="{FE314420-0F88-4457-8834-C6C17430130E}" srcId="{7507F153-DC4E-487D-9A73-6389D67B6352}" destId="{9D585F23-418B-4242-8A35-49EA31B9B199}" srcOrd="3" destOrd="0" parTransId="{C3009527-8AD6-4E7B-A573-8B2DB8EE7436}" sibTransId="{92ED4C07-76C3-4414-A0A7-5D1689D653D8}"/>
    <dgm:cxn modelId="{C529732A-E5C8-4718-B485-C59B98DDDF61}" type="presOf" srcId="{138A2E3E-6B4D-4B09-97DB-4BBCE3D769EA}" destId="{CC872C1C-3F60-4EC1-84DB-166BD1D02B4B}" srcOrd="0" destOrd="0" presId="urn:microsoft.com/office/officeart/2005/8/layout/vProcess5"/>
    <dgm:cxn modelId="{C5311237-C12D-46DD-BA1F-07926F8ED1B9}" type="presOf" srcId="{86DA6E36-E940-40E6-B9FF-6A7F2081A704}" destId="{688A0C3C-F344-4236-93C7-3E5E01AB2877}" srcOrd="0" destOrd="0" presId="urn:microsoft.com/office/officeart/2005/8/layout/vProcess5"/>
    <dgm:cxn modelId="{5011E45E-D5E3-4137-A366-9C33AF8ED1B0}" type="presOf" srcId="{9A1BECC3-C54D-4D7A-8D8C-A55A03183327}" destId="{255BCCE7-7161-4229-AA4B-7923DDE9FB1F}" srcOrd="1" destOrd="0" presId="urn:microsoft.com/office/officeart/2005/8/layout/vProcess5"/>
    <dgm:cxn modelId="{4AE17343-CFE8-4712-9935-4372F61189A6}" type="presOf" srcId="{55EB0A08-9622-4EBF-B151-57F1BEBAF14E}" destId="{E7FD886D-7066-4832-B61F-2022A64A0E6E}" srcOrd="0" destOrd="0" presId="urn:microsoft.com/office/officeart/2005/8/layout/vProcess5"/>
    <dgm:cxn modelId="{F9492F67-B317-4778-9AC8-79A04803B974}" type="presOf" srcId="{92ED4C07-76C3-4414-A0A7-5D1689D653D8}" destId="{EB9FAD77-6543-4969-8734-F31F07DC4A37}" srcOrd="0" destOrd="0" presId="urn:microsoft.com/office/officeart/2005/8/layout/vProcess5"/>
    <dgm:cxn modelId="{8F71704A-D4A9-4EC0-9C21-2BD597AEE60A}" srcId="{7507F153-DC4E-487D-9A73-6389D67B6352}" destId="{86DA6E36-E940-40E6-B9FF-6A7F2081A704}" srcOrd="0" destOrd="0" parTransId="{6638347B-7D37-43A4-ADE2-B6C37F7267B9}" sibTransId="{55EB0A08-9622-4EBF-B151-57F1BEBAF14E}"/>
    <dgm:cxn modelId="{0C96734B-A15A-4B59-A5A4-C12462D886F2}" srcId="{7507F153-DC4E-487D-9A73-6389D67B6352}" destId="{138A2E3E-6B4D-4B09-97DB-4BBCE3D769EA}" srcOrd="1" destOrd="0" parTransId="{ADFACE44-D030-4708-8447-3C77B58E66D7}" sibTransId="{B9E101D8-0C6B-4EA0-823A-3FB113372F89}"/>
    <dgm:cxn modelId="{D4ECCB57-7A26-4253-B077-28F3B489FB19}" type="presOf" srcId="{138A2E3E-6B4D-4B09-97DB-4BBCE3D769EA}" destId="{E7C352F2-C1F8-4541-9EB1-BEDF9BB9B4BE}" srcOrd="1" destOrd="0" presId="urn:microsoft.com/office/officeart/2005/8/layout/vProcess5"/>
    <dgm:cxn modelId="{06D6DD77-B5B8-4136-A356-1D856BF28211}" type="presOf" srcId="{7507F153-DC4E-487D-9A73-6389D67B6352}" destId="{1B05ADA2-0B17-41A1-9D89-573D4C8F04C0}" srcOrd="0" destOrd="0" presId="urn:microsoft.com/office/officeart/2005/8/layout/vProcess5"/>
    <dgm:cxn modelId="{65C83B7B-F912-41A4-B0BE-715DE73C3D5E}" type="presOf" srcId="{B9E101D8-0C6B-4EA0-823A-3FB113372F89}" destId="{D40356C4-4964-48D4-8D46-D9AAC308715E}" srcOrd="0" destOrd="0" presId="urn:microsoft.com/office/officeart/2005/8/layout/vProcess5"/>
    <dgm:cxn modelId="{35D9087D-BE9F-4DA5-9C36-5BB89B3952AA}" type="presOf" srcId="{86DA6E36-E940-40E6-B9FF-6A7F2081A704}" destId="{B3EE7CE1-9266-4392-91B5-8E2665096A0E}" srcOrd="1" destOrd="0" presId="urn:microsoft.com/office/officeart/2005/8/layout/vProcess5"/>
    <dgm:cxn modelId="{89E6097E-DB46-4D7E-936E-7DB38C9A7EB3}" type="presOf" srcId="{C27E3DDD-8436-4520-8781-FB74F055E084}" destId="{0798EFCC-990A-4C08-8572-24A3926DEEEC}" srcOrd="0" destOrd="0" presId="urn:microsoft.com/office/officeart/2005/8/layout/vProcess5"/>
    <dgm:cxn modelId="{CB950483-D4D1-47AF-9399-89DA8DD6681C}" type="presOf" srcId="{7C7B157C-7566-427D-8A08-291C8B53C5C3}" destId="{9934B956-F7D0-4165-875D-84A3D3AFBFE3}" srcOrd="1" destOrd="0" presId="urn:microsoft.com/office/officeart/2005/8/layout/vProcess5"/>
    <dgm:cxn modelId="{8FF972BD-4A01-4DEC-8CC2-334474F512F6}" type="presOf" srcId="{9D585F23-418B-4242-8A35-49EA31B9B199}" destId="{8B077F47-83CB-4942-97A4-8F8D60952889}" srcOrd="0" destOrd="0" presId="urn:microsoft.com/office/officeart/2005/8/layout/vProcess5"/>
    <dgm:cxn modelId="{F83CEBC9-2C79-4A58-85ED-602AF984B038}" srcId="{7507F153-DC4E-487D-9A73-6389D67B6352}" destId="{7C7B157C-7566-427D-8A08-291C8B53C5C3}" srcOrd="2" destOrd="0" parTransId="{35240297-737B-4BA8-9859-E9DEBFF0A626}" sibTransId="{C27E3DDD-8436-4520-8781-FB74F055E084}"/>
    <dgm:cxn modelId="{A55743DD-D891-4ADA-B719-3548A4FF96D1}" type="presOf" srcId="{9A1BECC3-C54D-4D7A-8D8C-A55A03183327}" destId="{50EEE99F-E995-41F4-A896-885150038EE5}" srcOrd="0" destOrd="0" presId="urn:microsoft.com/office/officeart/2005/8/layout/vProcess5"/>
    <dgm:cxn modelId="{AB3BFFFD-3989-4869-81AA-BC179B5D197C}" type="presOf" srcId="{7C7B157C-7566-427D-8A08-291C8B53C5C3}" destId="{1DDDF950-3009-441E-BB78-BEF0C52E58BE}" srcOrd="0" destOrd="0" presId="urn:microsoft.com/office/officeart/2005/8/layout/vProcess5"/>
    <dgm:cxn modelId="{6E16855F-76F6-4EEB-84CB-90A2A5C682E4}" type="presParOf" srcId="{1B05ADA2-0B17-41A1-9D89-573D4C8F04C0}" destId="{8A600BAE-9136-4A2C-8181-6055A5D49F20}" srcOrd="0" destOrd="0" presId="urn:microsoft.com/office/officeart/2005/8/layout/vProcess5"/>
    <dgm:cxn modelId="{4DD89E48-9826-47DE-9E24-2474829D676C}" type="presParOf" srcId="{1B05ADA2-0B17-41A1-9D89-573D4C8F04C0}" destId="{688A0C3C-F344-4236-93C7-3E5E01AB2877}" srcOrd="1" destOrd="0" presId="urn:microsoft.com/office/officeart/2005/8/layout/vProcess5"/>
    <dgm:cxn modelId="{EE54C58B-3571-4EDC-9413-EF1D19B96124}" type="presParOf" srcId="{1B05ADA2-0B17-41A1-9D89-573D4C8F04C0}" destId="{CC872C1C-3F60-4EC1-84DB-166BD1D02B4B}" srcOrd="2" destOrd="0" presId="urn:microsoft.com/office/officeart/2005/8/layout/vProcess5"/>
    <dgm:cxn modelId="{C2B9E014-7CA3-4D9E-8D6F-4BC219C8F4C0}" type="presParOf" srcId="{1B05ADA2-0B17-41A1-9D89-573D4C8F04C0}" destId="{1DDDF950-3009-441E-BB78-BEF0C52E58BE}" srcOrd="3" destOrd="0" presId="urn:microsoft.com/office/officeart/2005/8/layout/vProcess5"/>
    <dgm:cxn modelId="{276E735F-65E7-4410-84A0-5195E80D7D96}" type="presParOf" srcId="{1B05ADA2-0B17-41A1-9D89-573D4C8F04C0}" destId="{8B077F47-83CB-4942-97A4-8F8D60952889}" srcOrd="4" destOrd="0" presId="urn:microsoft.com/office/officeart/2005/8/layout/vProcess5"/>
    <dgm:cxn modelId="{FAE78EAF-0982-4630-B0A5-EF43A779F506}" type="presParOf" srcId="{1B05ADA2-0B17-41A1-9D89-573D4C8F04C0}" destId="{50EEE99F-E995-41F4-A896-885150038EE5}" srcOrd="5" destOrd="0" presId="urn:microsoft.com/office/officeart/2005/8/layout/vProcess5"/>
    <dgm:cxn modelId="{24D6819D-C8CC-44D9-B69B-A518ADA8EED9}" type="presParOf" srcId="{1B05ADA2-0B17-41A1-9D89-573D4C8F04C0}" destId="{E7FD886D-7066-4832-B61F-2022A64A0E6E}" srcOrd="6" destOrd="0" presId="urn:microsoft.com/office/officeart/2005/8/layout/vProcess5"/>
    <dgm:cxn modelId="{C495F740-3DFA-41A0-B249-A600BE596BE7}" type="presParOf" srcId="{1B05ADA2-0B17-41A1-9D89-573D4C8F04C0}" destId="{D40356C4-4964-48D4-8D46-D9AAC308715E}" srcOrd="7" destOrd="0" presId="urn:microsoft.com/office/officeart/2005/8/layout/vProcess5"/>
    <dgm:cxn modelId="{5CD8C144-7282-4047-9E44-3D42243B807F}" type="presParOf" srcId="{1B05ADA2-0B17-41A1-9D89-573D4C8F04C0}" destId="{0798EFCC-990A-4C08-8572-24A3926DEEEC}" srcOrd="8" destOrd="0" presId="urn:microsoft.com/office/officeart/2005/8/layout/vProcess5"/>
    <dgm:cxn modelId="{2235D95C-A6C8-48FF-B233-67E55CBBEDC1}" type="presParOf" srcId="{1B05ADA2-0B17-41A1-9D89-573D4C8F04C0}" destId="{EB9FAD77-6543-4969-8734-F31F07DC4A37}" srcOrd="9" destOrd="0" presId="urn:microsoft.com/office/officeart/2005/8/layout/vProcess5"/>
    <dgm:cxn modelId="{93661222-59E5-47B9-B092-6EB071015F2B}" type="presParOf" srcId="{1B05ADA2-0B17-41A1-9D89-573D4C8F04C0}" destId="{B3EE7CE1-9266-4392-91B5-8E2665096A0E}" srcOrd="10" destOrd="0" presId="urn:microsoft.com/office/officeart/2005/8/layout/vProcess5"/>
    <dgm:cxn modelId="{578FB953-452A-40CD-82CB-BBD945B279F3}" type="presParOf" srcId="{1B05ADA2-0B17-41A1-9D89-573D4C8F04C0}" destId="{E7C352F2-C1F8-4541-9EB1-BEDF9BB9B4BE}" srcOrd="11" destOrd="0" presId="urn:microsoft.com/office/officeart/2005/8/layout/vProcess5"/>
    <dgm:cxn modelId="{CCC83785-650B-4F4F-8E97-9421519F14B2}" type="presParOf" srcId="{1B05ADA2-0B17-41A1-9D89-573D4C8F04C0}" destId="{9934B956-F7D0-4165-875D-84A3D3AFBFE3}" srcOrd="12" destOrd="0" presId="urn:microsoft.com/office/officeart/2005/8/layout/vProcess5"/>
    <dgm:cxn modelId="{D1E1DE21-F326-4B65-B4CA-DAD79750789B}" type="presParOf" srcId="{1B05ADA2-0B17-41A1-9D89-573D4C8F04C0}" destId="{89E22FDB-B4FE-488A-AAE4-A0F7B6003323}" srcOrd="13" destOrd="0" presId="urn:microsoft.com/office/officeart/2005/8/layout/vProcess5"/>
    <dgm:cxn modelId="{6E0594E9-B996-4E35-99B7-C6ACD17E586A}" type="presParOf" srcId="{1B05ADA2-0B17-41A1-9D89-573D4C8F04C0}" destId="{255BCCE7-7161-4229-AA4B-7923DDE9FB1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D47F87-53AF-41BF-AD55-599B1284AF8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C8D2060C-AC36-40B0-B4C0-721003F40465}">
      <dgm:prSet/>
      <dgm:spPr/>
      <dgm:t>
        <a:bodyPr/>
        <a:lstStyle/>
        <a:p>
          <a:pPr>
            <a:lnSpc>
              <a:spcPct val="100000"/>
            </a:lnSpc>
            <a:defRPr b="1"/>
          </a:pPr>
          <a:r>
            <a:rPr lang="es-CL"/>
            <a:t>Se debe considerar el volumen a remover a diferente escala según el requerimiento de planta y depósitos de materiales</a:t>
          </a:r>
          <a:endParaRPr lang="en-US"/>
        </a:p>
      </dgm:t>
    </dgm:pt>
    <dgm:pt modelId="{4479D1A6-46E6-4C62-86FA-42D07B0A627B}" type="parTrans" cxnId="{DA8DC810-6941-4C1F-A9E0-4ED4C024D5D6}">
      <dgm:prSet/>
      <dgm:spPr/>
      <dgm:t>
        <a:bodyPr/>
        <a:lstStyle/>
        <a:p>
          <a:endParaRPr lang="en-US"/>
        </a:p>
      </dgm:t>
    </dgm:pt>
    <dgm:pt modelId="{1ECDAE23-538C-4716-9CA6-325C63710825}" type="sibTrans" cxnId="{DA8DC810-6941-4C1F-A9E0-4ED4C024D5D6}">
      <dgm:prSet/>
      <dgm:spPr/>
      <dgm:t>
        <a:bodyPr/>
        <a:lstStyle/>
        <a:p>
          <a:endParaRPr lang="en-US"/>
        </a:p>
      </dgm:t>
    </dgm:pt>
    <dgm:pt modelId="{20711103-3663-4AF7-9277-489D93A87DFD}">
      <dgm:prSet/>
      <dgm:spPr/>
      <dgm:t>
        <a:bodyPr/>
        <a:lstStyle/>
        <a:p>
          <a:pPr>
            <a:lnSpc>
              <a:spcPct val="100000"/>
            </a:lnSpc>
            <a:defRPr b="1"/>
          </a:pPr>
          <a:r>
            <a:rPr lang="es-CL"/>
            <a:t>Sin embargo se deben incorporar restricciones operacionales</a:t>
          </a:r>
          <a:endParaRPr lang="en-US"/>
        </a:p>
      </dgm:t>
    </dgm:pt>
    <dgm:pt modelId="{EB3AC318-0586-4A4A-A17E-E81968B4B655}" type="parTrans" cxnId="{501CE199-5950-4354-8240-EE2434CF642C}">
      <dgm:prSet/>
      <dgm:spPr/>
      <dgm:t>
        <a:bodyPr/>
        <a:lstStyle/>
        <a:p>
          <a:endParaRPr lang="en-US"/>
        </a:p>
      </dgm:t>
    </dgm:pt>
    <dgm:pt modelId="{838958BB-D3F3-46B4-A245-D334A0F552B2}" type="sibTrans" cxnId="{501CE199-5950-4354-8240-EE2434CF642C}">
      <dgm:prSet/>
      <dgm:spPr/>
      <dgm:t>
        <a:bodyPr/>
        <a:lstStyle/>
        <a:p>
          <a:endParaRPr lang="en-US"/>
        </a:p>
      </dgm:t>
    </dgm:pt>
    <dgm:pt modelId="{B1993118-1EA4-4721-A82F-57E37D37E807}">
      <dgm:prSet/>
      <dgm:spPr/>
      <dgm:t>
        <a:bodyPr/>
        <a:lstStyle/>
        <a:p>
          <a:pPr>
            <a:lnSpc>
              <a:spcPct val="100000"/>
            </a:lnSpc>
          </a:pPr>
          <a:r>
            <a:rPr lang="es-CL"/>
            <a:t>Espacio</a:t>
          </a:r>
          <a:endParaRPr lang="en-US"/>
        </a:p>
      </dgm:t>
    </dgm:pt>
    <dgm:pt modelId="{6D400474-37E2-416F-8DEE-003E23CEE53B}" type="parTrans" cxnId="{7CA8ADC1-A731-461E-8A00-ACB211F3EA5B}">
      <dgm:prSet/>
      <dgm:spPr/>
      <dgm:t>
        <a:bodyPr/>
        <a:lstStyle/>
        <a:p>
          <a:endParaRPr lang="en-US"/>
        </a:p>
      </dgm:t>
    </dgm:pt>
    <dgm:pt modelId="{BAE9C81F-A4ED-4374-A2BF-395018BA1496}" type="sibTrans" cxnId="{7CA8ADC1-A731-461E-8A00-ACB211F3EA5B}">
      <dgm:prSet/>
      <dgm:spPr/>
      <dgm:t>
        <a:bodyPr/>
        <a:lstStyle/>
        <a:p>
          <a:endParaRPr lang="en-US"/>
        </a:p>
      </dgm:t>
    </dgm:pt>
    <dgm:pt modelId="{BC0769B0-D338-499E-892F-92E9CC9978D3}">
      <dgm:prSet/>
      <dgm:spPr/>
      <dgm:t>
        <a:bodyPr/>
        <a:lstStyle/>
        <a:p>
          <a:pPr>
            <a:lnSpc>
              <a:spcPct val="100000"/>
            </a:lnSpc>
          </a:pPr>
          <a:r>
            <a:rPr lang="es-CL"/>
            <a:t>Rampas</a:t>
          </a:r>
          <a:endParaRPr lang="en-US"/>
        </a:p>
      </dgm:t>
    </dgm:pt>
    <dgm:pt modelId="{2FA603F4-D063-423E-9089-DA7AEB26614E}" type="parTrans" cxnId="{C17457E3-FFB3-4CC6-B29A-743E0E87D1B1}">
      <dgm:prSet/>
      <dgm:spPr/>
      <dgm:t>
        <a:bodyPr/>
        <a:lstStyle/>
        <a:p>
          <a:endParaRPr lang="en-US"/>
        </a:p>
      </dgm:t>
    </dgm:pt>
    <dgm:pt modelId="{30C4976C-E229-4C08-93CB-86EEE78F06C2}" type="sibTrans" cxnId="{C17457E3-FFB3-4CC6-B29A-743E0E87D1B1}">
      <dgm:prSet/>
      <dgm:spPr/>
      <dgm:t>
        <a:bodyPr/>
        <a:lstStyle/>
        <a:p>
          <a:endParaRPr lang="en-US"/>
        </a:p>
      </dgm:t>
    </dgm:pt>
    <dgm:pt modelId="{29F7F418-E57A-4C4D-A331-32F123E43AFF}">
      <dgm:prSet/>
      <dgm:spPr/>
      <dgm:t>
        <a:bodyPr/>
        <a:lstStyle/>
        <a:p>
          <a:pPr>
            <a:lnSpc>
              <a:spcPct val="100000"/>
            </a:lnSpc>
          </a:pPr>
          <a:r>
            <a:rPr lang="es-CL"/>
            <a:t>Velocidad de preparación</a:t>
          </a:r>
          <a:endParaRPr lang="en-US"/>
        </a:p>
      </dgm:t>
    </dgm:pt>
    <dgm:pt modelId="{175A2FF7-BFCF-4A29-B0AD-49F8CCA98604}" type="parTrans" cxnId="{E2F2B731-EF29-412A-A050-0A56333F7488}">
      <dgm:prSet/>
      <dgm:spPr/>
      <dgm:t>
        <a:bodyPr/>
        <a:lstStyle/>
        <a:p>
          <a:endParaRPr lang="en-US"/>
        </a:p>
      </dgm:t>
    </dgm:pt>
    <dgm:pt modelId="{C9BA8881-5582-489F-A42B-17607C605E4F}" type="sibTrans" cxnId="{E2F2B731-EF29-412A-A050-0A56333F7488}">
      <dgm:prSet/>
      <dgm:spPr/>
      <dgm:t>
        <a:bodyPr/>
        <a:lstStyle/>
        <a:p>
          <a:endParaRPr lang="en-US"/>
        </a:p>
      </dgm:t>
    </dgm:pt>
    <dgm:pt modelId="{B7602803-86C1-4CE1-965C-258F9C33AD52}">
      <dgm:prSet/>
      <dgm:spPr/>
      <dgm:t>
        <a:bodyPr/>
        <a:lstStyle/>
        <a:p>
          <a:pPr>
            <a:lnSpc>
              <a:spcPct val="100000"/>
            </a:lnSpc>
          </a:pPr>
          <a:r>
            <a:rPr lang="es-CL"/>
            <a:t>Logística para manejo de estéril, las transiciones deben ser suaves</a:t>
          </a:r>
          <a:endParaRPr lang="en-US"/>
        </a:p>
      </dgm:t>
    </dgm:pt>
    <dgm:pt modelId="{A25C55ED-0494-4438-97D6-90610AADC2FC}" type="parTrans" cxnId="{994018F2-231D-4707-90F7-03B0F244569D}">
      <dgm:prSet/>
      <dgm:spPr/>
      <dgm:t>
        <a:bodyPr/>
        <a:lstStyle/>
        <a:p>
          <a:endParaRPr lang="en-US"/>
        </a:p>
      </dgm:t>
    </dgm:pt>
    <dgm:pt modelId="{F6337A74-D1C1-41B7-911C-4C47FC1EBDE6}" type="sibTrans" cxnId="{994018F2-231D-4707-90F7-03B0F244569D}">
      <dgm:prSet/>
      <dgm:spPr/>
      <dgm:t>
        <a:bodyPr/>
        <a:lstStyle/>
        <a:p>
          <a:endParaRPr lang="en-US"/>
        </a:p>
      </dgm:t>
    </dgm:pt>
    <dgm:pt modelId="{94544913-2F5E-4624-B480-50850E84F6BA}">
      <dgm:prSet/>
      <dgm:spPr/>
      <dgm:t>
        <a:bodyPr/>
        <a:lstStyle/>
        <a:p>
          <a:pPr>
            <a:lnSpc>
              <a:spcPct val="100000"/>
            </a:lnSpc>
          </a:pPr>
          <a:r>
            <a:rPr lang="es-CL"/>
            <a:t>Empalmes de producción tipicamente 3 meses, no hay una respuesta teorica a esto.</a:t>
          </a:r>
          <a:endParaRPr lang="en-US"/>
        </a:p>
      </dgm:t>
    </dgm:pt>
    <dgm:pt modelId="{B34D489E-D23A-4D49-A3CB-1A4147DD5A4C}" type="parTrans" cxnId="{74645186-5F8D-4C94-A39B-D0D7E92EE1BB}">
      <dgm:prSet/>
      <dgm:spPr/>
      <dgm:t>
        <a:bodyPr/>
        <a:lstStyle/>
        <a:p>
          <a:endParaRPr lang="en-US"/>
        </a:p>
      </dgm:t>
    </dgm:pt>
    <dgm:pt modelId="{C87B98FB-3C05-4012-BEC7-89DE63EC8B61}" type="sibTrans" cxnId="{74645186-5F8D-4C94-A39B-D0D7E92EE1BB}">
      <dgm:prSet/>
      <dgm:spPr/>
      <dgm:t>
        <a:bodyPr/>
        <a:lstStyle/>
        <a:p>
          <a:endParaRPr lang="en-US"/>
        </a:p>
      </dgm:t>
    </dgm:pt>
    <dgm:pt modelId="{30E05776-2066-4E55-81C8-757072BC439B}" type="pres">
      <dgm:prSet presAssocID="{BFD47F87-53AF-41BF-AD55-599B1284AF80}" presName="root" presStyleCnt="0">
        <dgm:presLayoutVars>
          <dgm:dir/>
          <dgm:resizeHandles val="exact"/>
        </dgm:presLayoutVars>
      </dgm:prSet>
      <dgm:spPr/>
    </dgm:pt>
    <dgm:pt modelId="{7AC3DDC7-A33E-4553-B32B-BF7AA1FE8679}" type="pres">
      <dgm:prSet presAssocID="{C8D2060C-AC36-40B0-B4C0-721003F40465}" presName="compNode" presStyleCnt="0"/>
      <dgm:spPr/>
    </dgm:pt>
    <dgm:pt modelId="{652C3E83-2DA6-426C-926D-5C2071439282}" type="pres">
      <dgm:prSet presAssocID="{C8D2060C-AC36-40B0-B4C0-721003F404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ábrica"/>
        </a:ext>
      </dgm:extLst>
    </dgm:pt>
    <dgm:pt modelId="{6D089B3B-CF32-4AAD-B319-CD2361EEAD37}" type="pres">
      <dgm:prSet presAssocID="{C8D2060C-AC36-40B0-B4C0-721003F40465}" presName="iconSpace" presStyleCnt="0"/>
      <dgm:spPr/>
    </dgm:pt>
    <dgm:pt modelId="{BD91547C-329E-4CBB-8E92-DBA05BE22843}" type="pres">
      <dgm:prSet presAssocID="{C8D2060C-AC36-40B0-B4C0-721003F40465}" presName="parTx" presStyleLbl="revTx" presStyleIdx="0" presStyleCnt="4">
        <dgm:presLayoutVars>
          <dgm:chMax val="0"/>
          <dgm:chPref val="0"/>
        </dgm:presLayoutVars>
      </dgm:prSet>
      <dgm:spPr/>
    </dgm:pt>
    <dgm:pt modelId="{049DCAF5-21A9-430A-826E-0C32C129468A}" type="pres">
      <dgm:prSet presAssocID="{C8D2060C-AC36-40B0-B4C0-721003F40465}" presName="txSpace" presStyleCnt="0"/>
      <dgm:spPr/>
    </dgm:pt>
    <dgm:pt modelId="{806091CE-ED77-4690-8AB0-E5612EBB700C}" type="pres">
      <dgm:prSet presAssocID="{C8D2060C-AC36-40B0-B4C0-721003F40465}" presName="desTx" presStyleLbl="revTx" presStyleIdx="1" presStyleCnt="4">
        <dgm:presLayoutVars/>
      </dgm:prSet>
      <dgm:spPr/>
    </dgm:pt>
    <dgm:pt modelId="{6AACB008-5210-448C-8ED1-E2FAEA6AFDBD}" type="pres">
      <dgm:prSet presAssocID="{1ECDAE23-538C-4716-9CA6-325C63710825}" presName="sibTrans" presStyleCnt="0"/>
      <dgm:spPr/>
    </dgm:pt>
    <dgm:pt modelId="{0DCCA272-4CF5-459A-93FD-1154E13785DF}" type="pres">
      <dgm:prSet presAssocID="{20711103-3663-4AF7-9277-489D93A87DFD}" presName="compNode" presStyleCnt="0"/>
      <dgm:spPr/>
    </dgm:pt>
    <dgm:pt modelId="{41BA5C1A-5F50-4D4D-9053-A2B308C5178C}" type="pres">
      <dgm:prSet presAssocID="{20711103-3663-4AF7-9277-489D93A87D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ca de verificación"/>
        </a:ext>
      </dgm:extLst>
    </dgm:pt>
    <dgm:pt modelId="{07D43CF7-E540-4983-9181-8AB299BA4F72}" type="pres">
      <dgm:prSet presAssocID="{20711103-3663-4AF7-9277-489D93A87DFD}" presName="iconSpace" presStyleCnt="0"/>
      <dgm:spPr/>
    </dgm:pt>
    <dgm:pt modelId="{5ED76B1C-B03A-45FC-BDF1-61540038C0C4}" type="pres">
      <dgm:prSet presAssocID="{20711103-3663-4AF7-9277-489D93A87DFD}" presName="parTx" presStyleLbl="revTx" presStyleIdx="2" presStyleCnt="4">
        <dgm:presLayoutVars>
          <dgm:chMax val="0"/>
          <dgm:chPref val="0"/>
        </dgm:presLayoutVars>
      </dgm:prSet>
      <dgm:spPr/>
    </dgm:pt>
    <dgm:pt modelId="{34FC4EDC-9AB9-4B40-8533-7CBAC8436FED}" type="pres">
      <dgm:prSet presAssocID="{20711103-3663-4AF7-9277-489D93A87DFD}" presName="txSpace" presStyleCnt="0"/>
      <dgm:spPr/>
    </dgm:pt>
    <dgm:pt modelId="{63B2F44B-E60A-40A3-B90E-825109CD45DE}" type="pres">
      <dgm:prSet presAssocID="{20711103-3663-4AF7-9277-489D93A87DFD}" presName="desTx" presStyleLbl="revTx" presStyleIdx="3" presStyleCnt="4">
        <dgm:presLayoutVars/>
      </dgm:prSet>
      <dgm:spPr/>
    </dgm:pt>
  </dgm:ptLst>
  <dgm:cxnLst>
    <dgm:cxn modelId="{E543C101-4871-4FB5-84E1-1006B6A7F758}" type="presOf" srcId="{B7602803-86C1-4CE1-965C-258F9C33AD52}" destId="{63B2F44B-E60A-40A3-B90E-825109CD45DE}" srcOrd="0" destOrd="3" presId="urn:microsoft.com/office/officeart/2018/2/layout/IconLabelDescriptionList"/>
    <dgm:cxn modelId="{DA8DC810-6941-4C1F-A9E0-4ED4C024D5D6}" srcId="{BFD47F87-53AF-41BF-AD55-599B1284AF80}" destId="{C8D2060C-AC36-40B0-B4C0-721003F40465}" srcOrd="0" destOrd="0" parTransId="{4479D1A6-46E6-4C62-86FA-42D07B0A627B}" sibTransId="{1ECDAE23-538C-4716-9CA6-325C63710825}"/>
    <dgm:cxn modelId="{8ECEE328-59F1-4CB1-8DB9-35AFE8857995}" type="presOf" srcId="{C8D2060C-AC36-40B0-B4C0-721003F40465}" destId="{BD91547C-329E-4CBB-8E92-DBA05BE22843}" srcOrd="0" destOrd="0" presId="urn:microsoft.com/office/officeart/2018/2/layout/IconLabelDescriptionList"/>
    <dgm:cxn modelId="{E2F2B731-EF29-412A-A050-0A56333F7488}" srcId="{20711103-3663-4AF7-9277-489D93A87DFD}" destId="{29F7F418-E57A-4C4D-A331-32F123E43AFF}" srcOrd="2" destOrd="0" parTransId="{175A2FF7-BFCF-4A29-B0AD-49F8CCA98604}" sibTransId="{C9BA8881-5582-489F-A42B-17607C605E4F}"/>
    <dgm:cxn modelId="{B09E4C33-B956-40EF-AEB8-044A85E10CE1}" type="presOf" srcId="{B1993118-1EA4-4721-A82F-57E37D37E807}" destId="{63B2F44B-E60A-40A3-B90E-825109CD45DE}" srcOrd="0" destOrd="0" presId="urn:microsoft.com/office/officeart/2018/2/layout/IconLabelDescriptionList"/>
    <dgm:cxn modelId="{9AF57D76-A014-4FE8-A05C-2645EBB748D5}" type="presOf" srcId="{94544913-2F5E-4624-B480-50850E84F6BA}" destId="{63B2F44B-E60A-40A3-B90E-825109CD45DE}" srcOrd="0" destOrd="4" presId="urn:microsoft.com/office/officeart/2018/2/layout/IconLabelDescriptionList"/>
    <dgm:cxn modelId="{42B9C384-17B4-427F-9311-FAB3501708FC}" type="presOf" srcId="{BFD47F87-53AF-41BF-AD55-599B1284AF80}" destId="{30E05776-2066-4E55-81C8-757072BC439B}" srcOrd="0" destOrd="0" presId="urn:microsoft.com/office/officeart/2018/2/layout/IconLabelDescriptionList"/>
    <dgm:cxn modelId="{74645186-5F8D-4C94-A39B-D0D7E92EE1BB}" srcId="{20711103-3663-4AF7-9277-489D93A87DFD}" destId="{94544913-2F5E-4624-B480-50850E84F6BA}" srcOrd="4" destOrd="0" parTransId="{B34D489E-D23A-4D49-A3CB-1A4147DD5A4C}" sibTransId="{C87B98FB-3C05-4012-BEC7-89DE63EC8B61}"/>
    <dgm:cxn modelId="{501CE199-5950-4354-8240-EE2434CF642C}" srcId="{BFD47F87-53AF-41BF-AD55-599B1284AF80}" destId="{20711103-3663-4AF7-9277-489D93A87DFD}" srcOrd="1" destOrd="0" parTransId="{EB3AC318-0586-4A4A-A17E-E81968B4B655}" sibTransId="{838958BB-D3F3-46B4-A245-D334A0F552B2}"/>
    <dgm:cxn modelId="{A533D0B2-FFA1-4D83-BF73-4FAF6B2DF334}" type="presOf" srcId="{29F7F418-E57A-4C4D-A331-32F123E43AFF}" destId="{63B2F44B-E60A-40A3-B90E-825109CD45DE}" srcOrd="0" destOrd="2" presId="urn:microsoft.com/office/officeart/2018/2/layout/IconLabelDescriptionList"/>
    <dgm:cxn modelId="{7CA8ADC1-A731-461E-8A00-ACB211F3EA5B}" srcId="{20711103-3663-4AF7-9277-489D93A87DFD}" destId="{B1993118-1EA4-4721-A82F-57E37D37E807}" srcOrd="0" destOrd="0" parTransId="{6D400474-37E2-416F-8DEE-003E23CEE53B}" sibTransId="{BAE9C81F-A4ED-4374-A2BF-395018BA1496}"/>
    <dgm:cxn modelId="{C17457E3-FFB3-4CC6-B29A-743E0E87D1B1}" srcId="{20711103-3663-4AF7-9277-489D93A87DFD}" destId="{BC0769B0-D338-499E-892F-92E9CC9978D3}" srcOrd="1" destOrd="0" parTransId="{2FA603F4-D063-423E-9089-DA7AEB26614E}" sibTransId="{30C4976C-E229-4C08-93CB-86EEE78F06C2}"/>
    <dgm:cxn modelId="{C6BE04EC-37FE-4D4A-9E0F-BC9C91349DF3}" type="presOf" srcId="{20711103-3663-4AF7-9277-489D93A87DFD}" destId="{5ED76B1C-B03A-45FC-BDF1-61540038C0C4}" srcOrd="0" destOrd="0" presId="urn:microsoft.com/office/officeart/2018/2/layout/IconLabelDescriptionList"/>
    <dgm:cxn modelId="{994018F2-231D-4707-90F7-03B0F244569D}" srcId="{20711103-3663-4AF7-9277-489D93A87DFD}" destId="{B7602803-86C1-4CE1-965C-258F9C33AD52}" srcOrd="3" destOrd="0" parTransId="{A25C55ED-0494-4438-97D6-90610AADC2FC}" sibTransId="{F6337A74-D1C1-41B7-911C-4C47FC1EBDE6}"/>
    <dgm:cxn modelId="{9D567DF9-8FF4-4FDF-ACFF-6F49F46FA684}" type="presOf" srcId="{BC0769B0-D338-499E-892F-92E9CC9978D3}" destId="{63B2F44B-E60A-40A3-B90E-825109CD45DE}" srcOrd="0" destOrd="1" presId="urn:microsoft.com/office/officeart/2018/2/layout/IconLabelDescriptionList"/>
    <dgm:cxn modelId="{60524205-EC3A-4F3F-A117-4286BE32400D}" type="presParOf" srcId="{30E05776-2066-4E55-81C8-757072BC439B}" destId="{7AC3DDC7-A33E-4553-B32B-BF7AA1FE8679}" srcOrd="0" destOrd="0" presId="urn:microsoft.com/office/officeart/2018/2/layout/IconLabelDescriptionList"/>
    <dgm:cxn modelId="{85053313-51F4-4A48-9E05-CB692433BA4D}" type="presParOf" srcId="{7AC3DDC7-A33E-4553-B32B-BF7AA1FE8679}" destId="{652C3E83-2DA6-426C-926D-5C2071439282}" srcOrd="0" destOrd="0" presId="urn:microsoft.com/office/officeart/2018/2/layout/IconLabelDescriptionList"/>
    <dgm:cxn modelId="{6A36842C-41A8-4BD1-946C-3EDD18823A01}" type="presParOf" srcId="{7AC3DDC7-A33E-4553-B32B-BF7AA1FE8679}" destId="{6D089B3B-CF32-4AAD-B319-CD2361EEAD37}" srcOrd="1" destOrd="0" presId="urn:microsoft.com/office/officeart/2018/2/layout/IconLabelDescriptionList"/>
    <dgm:cxn modelId="{9CB274E7-B557-4AB6-9EBB-8008CBE95498}" type="presParOf" srcId="{7AC3DDC7-A33E-4553-B32B-BF7AA1FE8679}" destId="{BD91547C-329E-4CBB-8E92-DBA05BE22843}" srcOrd="2" destOrd="0" presId="urn:microsoft.com/office/officeart/2018/2/layout/IconLabelDescriptionList"/>
    <dgm:cxn modelId="{6F0DFA10-48C2-4C45-96CB-71EBA5F1D7DE}" type="presParOf" srcId="{7AC3DDC7-A33E-4553-B32B-BF7AA1FE8679}" destId="{049DCAF5-21A9-430A-826E-0C32C129468A}" srcOrd="3" destOrd="0" presId="urn:microsoft.com/office/officeart/2018/2/layout/IconLabelDescriptionList"/>
    <dgm:cxn modelId="{AE1FD174-35F4-4D82-B4E1-6F6AB47A1284}" type="presParOf" srcId="{7AC3DDC7-A33E-4553-B32B-BF7AA1FE8679}" destId="{806091CE-ED77-4690-8AB0-E5612EBB700C}" srcOrd="4" destOrd="0" presId="urn:microsoft.com/office/officeart/2018/2/layout/IconLabelDescriptionList"/>
    <dgm:cxn modelId="{58ED31EA-83D4-435D-B2F8-8264B45AE54E}" type="presParOf" srcId="{30E05776-2066-4E55-81C8-757072BC439B}" destId="{6AACB008-5210-448C-8ED1-E2FAEA6AFDBD}" srcOrd="1" destOrd="0" presId="urn:microsoft.com/office/officeart/2018/2/layout/IconLabelDescriptionList"/>
    <dgm:cxn modelId="{D2C9FF89-6664-4F73-88BB-4B56B6D92D18}" type="presParOf" srcId="{30E05776-2066-4E55-81C8-757072BC439B}" destId="{0DCCA272-4CF5-459A-93FD-1154E13785DF}" srcOrd="2" destOrd="0" presId="urn:microsoft.com/office/officeart/2018/2/layout/IconLabelDescriptionList"/>
    <dgm:cxn modelId="{BE57A7AE-81AC-4CC2-AD6F-67876741E8D7}" type="presParOf" srcId="{0DCCA272-4CF5-459A-93FD-1154E13785DF}" destId="{41BA5C1A-5F50-4D4D-9053-A2B308C5178C}" srcOrd="0" destOrd="0" presId="urn:microsoft.com/office/officeart/2018/2/layout/IconLabelDescriptionList"/>
    <dgm:cxn modelId="{4E7B0B62-3BC1-40FF-8A33-86F66AEB8460}" type="presParOf" srcId="{0DCCA272-4CF5-459A-93FD-1154E13785DF}" destId="{07D43CF7-E540-4983-9181-8AB299BA4F72}" srcOrd="1" destOrd="0" presId="urn:microsoft.com/office/officeart/2018/2/layout/IconLabelDescriptionList"/>
    <dgm:cxn modelId="{850EB9CB-469E-45C6-972E-B0CF14D1B026}" type="presParOf" srcId="{0DCCA272-4CF5-459A-93FD-1154E13785DF}" destId="{5ED76B1C-B03A-45FC-BDF1-61540038C0C4}" srcOrd="2" destOrd="0" presId="urn:microsoft.com/office/officeart/2018/2/layout/IconLabelDescriptionList"/>
    <dgm:cxn modelId="{DAF70D83-DB2F-4108-AF7B-8B8C1CF72862}" type="presParOf" srcId="{0DCCA272-4CF5-459A-93FD-1154E13785DF}" destId="{34FC4EDC-9AB9-4B40-8533-7CBAC8436FED}" srcOrd="3" destOrd="0" presId="urn:microsoft.com/office/officeart/2018/2/layout/IconLabelDescriptionList"/>
    <dgm:cxn modelId="{B3855404-DF92-4FF9-9BC3-4C82ABC57358}" type="presParOf" srcId="{0DCCA272-4CF5-459A-93FD-1154E13785DF}" destId="{63B2F44B-E60A-40A3-B90E-825109CD45D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DF0AA1-195A-49FA-A4C5-2C1BD2F0F803}"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C3D82E85-ECB9-4E6F-A139-E19BB3E42991}">
      <dgm:prSet/>
      <dgm:spPr/>
      <dgm:t>
        <a:bodyPr/>
        <a:lstStyle/>
        <a:p>
          <a:r>
            <a:rPr lang="es-ES"/>
            <a:t>Delineación del cuerpo</a:t>
          </a:r>
          <a:endParaRPr lang="en-US"/>
        </a:p>
      </dgm:t>
    </dgm:pt>
    <dgm:pt modelId="{835B2A04-88E9-4E9B-A94E-52DD7CB53B17}" type="parTrans" cxnId="{2ABA22E4-FAEC-4D8E-97EF-69D8784C93BF}">
      <dgm:prSet/>
      <dgm:spPr/>
      <dgm:t>
        <a:bodyPr/>
        <a:lstStyle/>
        <a:p>
          <a:endParaRPr lang="en-US"/>
        </a:p>
      </dgm:t>
    </dgm:pt>
    <dgm:pt modelId="{5A634175-A123-4051-B364-ECDC60358A4C}" type="sibTrans" cxnId="{2ABA22E4-FAEC-4D8E-97EF-69D8784C93BF}">
      <dgm:prSet/>
      <dgm:spPr/>
      <dgm:t>
        <a:bodyPr/>
        <a:lstStyle/>
        <a:p>
          <a:endParaRPr lang="en-US"/>
        </a:p>
      </dgm:t>
    </dgm:pt>
    <dgm:pt modelId="{E5296C07-9F05-476E-B6CE-B467B7D3DC8E}">
      <dgm:prSet/>
      <dgm:spPr/>
      <dgm:t>
        <a:bodyPr/>
        <a:lstStyle/>
        <a:p>
          <a:r>
            <a:rPr lang="es-ES"/>
            <a:t>Dependerá del tamaño del cuerpo y del grado de reproducibilidad que se desea.</a:t>
          </a:r>
          <a:endParaRPr lang="en-US"/>
        </a:p>
      </dgm:t>
    </dgm:pt>
    <dgm:pt modelId="{0F0F5121-168B-437C-A858-41E33D52D0F5}" type="parTrans" cxnId="{524F7690-A6AE-487B-A611-0D24B6EE5709}">
      <dgm:prSet/>
      <dgm:spPr/>
      <dgm:t>
        <a:bodyPr/>
        <a:lstStyle/>
        <a:p>
          <a:endParaRPr lang="en-US"/>
        </a:p>
      </dgm:t>
    </dgm:pt>
    <dgm:pt modelId="{CA69310C-AD20-4A7C-9027-B80D473D3A6D}" type="sibTrans" cxnId="{524F7690-A6AE-487B-A611-0D24B6EE5709}">
      <dgm:prSet/>
      <dgm:spPr/>
      <dgm:t>
        <a:bodyPr/>
        <a:lstStyle/>
        <a:p>
          <a:endParaRPr lang="en-US"/>
        </a:p>
      </dgm:t>
    </dgm:pt>
    <dgm:pt modelId="{101F71AF-B40F-4303-AAA0-DA42F4B6DD88}">
      <dgm:prSet/>
      <dgm:spPr/>
      <dgm:t>
        <a:bodyPr/>
        <a:lstStyle/>
        <a:p>
          <a:r>
            <a:rPr lang="es-ES"/>
            <a:t>Un tamaño incorrecto puede representar pobremente la mineralización y provocando dilución.</a:t>
          </a:r>
          <a:endParaRPr lang="en-US"/>
        </a:p>
      </dgm:t>
    </dgm:pt>
    <dgm:pt modelId="{A5ABE7BB-D503-4117-AB83-362EDDEF1EDE}" type="parTrans" cxnId="{AA9A0958-D9D2-4EE3-B495-10D698074541}">
      <dgm:prSet/>
      <dgm:spPr/>
      <dgm:t>
        <a:bodyPr/>
        <a:lstStyle/>
        <a:p>
          <a:endParaRPr lang="en-US"/>
        </a:p>
      </dgm:t>
    </dgm:pt>
    <dgm:pt modelId="{5DCB1D18-F50F-4CCC-A87B-6331EA81EC5A}" type="sibTrans" cxnId="{AA9A0958-D9D2-4EE3-B495-10D698074541}">
      <dgm:prSet/>
      <dgm:spPr/>
      <dgm:t>
        <a:bodyPr/>
        <a:lstStyle/>
        <a:p>
          <a:endParaRPr lang="en-US"/>
        </a:p>
      </dgm:t>
    </dgm:pt>
    <dgm:pt modelId="{5BB1E7A0-AAC6-424C-B0B2-23AF74066216}">
      <dgm:prSet/>
      <dgm:spPr/>
      <dgm:t>
        <a:bodyPr/>
        <a:lstStyle/>
        <a:p>
          <a:r>
            <a:rPr lang="es-ES"/>
            <a:t>Valorización de recurso</a:t>
          </a:r>
          <a:endParaRPr lang="en-US"/>
        </a:p>
      </dgm:t>
    </dgm:pt>
    <dgm:pt modelId="{E4336DCE-C283-4648-9FBA-9F8786295F68}" type="parTrans" cxnId="{928FD1F9-8CC4-4102-ADB2-C41844CE381F}">
      <dgm:prSet/>
      <dgm:spPr/>
      <dgm:t>
        <a:bodyPr/>
        <a:lstStyle/>
        <a:p>
          <a:endParaRPr lang="en-US"/>
        </a:p>
      </dgm:t>
    </dgm:pt>
    <dgm:pt modelId="{987CA56B-B1DE-4127-A147-B16E437153F7}" type="sibTrans" cxnId="{928FD1F9-8CC4-4102-ADB2-C41844CE381F}">
      <dgm:prSet/>
      <dgm:spPr/>
      <dgm:t>
        <a:bodyPr/>
        <a:lstStyle/>
        <a:p>
          <a:endParaRPr lang="en-US"/>
        </a:p>
      </dgm:t>
    </dgm:pt>
    <dgm:pt modelId="{F5284A73-3DB6-4EF7-8612-AC09330EA660}">
      <dgm:prSet/>
      <dgm:spPr/>
      <dgm:t>
        <a:bodyPr/>
        <a:lstStyle/>
        <a:p>
          <a:r>
            <a:rPr lang="es-ES"/>
            <a:t>La unidad minera a seleccionar debe ser similar al tamaño del bloque.</a:t>
          </a:r>
          <a:endParaRPr lang="en-US"/>
        </a:p>
      </dgm:t>
    </dgm:pt>
    <dgm:pt modelId="{12BF0496-6CE5-4BCA-9920-877F49E8D704}" type="parTrans" cxnId="{D09F67B6-D67A-4A6F-A078-60EB889D62AE}">
      <dgm:prSet/>
      <dgm:spPr/>
      <dgm:t>
        <a:bodyPr/>
        <a:lstStyle/>
        <a:p>
          <a:endParaRPr lang="en-US"/>
        </a:p>
      </dgm:t>
    </dgm:pt>
    <dgm:pt modelId="{F2E37521-B2B9-4996-A7A4-DAEF2E4D7C2C}" type="sibTrans" cxnId="{D09F67B6-D67A-4A6F-A078-60EB889D62AE}">
      <dgm:prSet/>
      <dgm:spPr/>
      <dgm:t>
        <a:bodyPr/>
        <a:lstStyle/>
        <a:p>
          <a:endParaRPr lang="en-US"/>
        </a:p>
      </dgm:t>
    </dgm:pt>
    <dgm:pt modelId="{846CC196-E873-4C18-A0AC-534362EA3228}">
      <dgm:prSet/>
      <dgm:spPr/>
      <dgm:t>
        <a:bodyPr/>
        <a:lstStyle/>
        <a:p>
          <a:r>
            <a:rPr lang="es-ES"/>
            <a:t>Diseño de pit</a:t>
          </a:r>
          <a:endParaRPr lang="en-US"/>
        </a:p>
      </dgm:t>
    </dgm:pt>
    <dgm:pt modelId="{2FB46BB1-7200-47D4-95FB-B5AC3173EF13}" type="parTrans" cxnId="{93CB11AC-CDB0-49E0-9B8E-6C3D9B0CA0EA}">
      <dgm:prSet/>
      <dgm:spPr/>
      <dgm:t>
        <a:bodyPr/>
        <a:lstStyle/>
        <a:p>
          <a:endParaRPr lang="en-US"/>
        </a:p>
      </dgm:t>
    </dgm:pt>
    <dgm:pt modelId="{3ED1F6A6-5D1B-4C53-A2FA-E5AB94F49385}" type="sibTrans" cxnId="{93CB11AC-CDB0-49E0-9B8E-6C3D9B0CA0EA}">
      <dgm:prSet/>
      <dgm:spPr/>
      <dgm:t>
        <a:bodyPr/>
        <a:lstStyle/>
        <a:p>
          <a:endParaRPr lang="en-US"/>
        </a:p>
      </dgm:t>
    </dgm:pt>
    <dgm:pt modelId="{B3EF9A3F-5A39-4B70-A33B-F7386F847B94}">
      <dgm:prSet/>
      <dgm:spPr/>
      <dgm:t>
        <a:bodyPr/>
        <a:lstStyle/>
        <a:p>
          <a:r>
            <a:rPr lang="es-ES"/>
            <a:t>Entre 100.000 y 200.000 bloques bastan para diseñar.</a:t>
          </a:r>
          <a:endParaRPr lang="en-US"/>
        </a:p>
      </dgm:t>
    </dgm:pt>
    <dgm:pt modelId="{CF070F2D-5844-4BA3-87E2-7560C3CD64D6}" type="parTrans" cxnId="{776099A9-FFE2-4995-82CF-222145481B8B}">
      <dgm:prSet/>
      <dgm:spPr/>
      <dgm:t>
        <a:bodyPr/>
        <a:lstStyle/>
        <a:p>
          <a:endParaRPr lang="en-US"/>
        </a:p>
      </dgm:t>
    </dgm:pt>
    <dgm:pt modelId="{699497B4-D07E-47C3-B6E2-2FF3565CC399}" type="sibTrans" cxnId="{776099A9-FFE2-4995-82CF-222145481B8B}">
      <dgm:prSet/>
      <dgm:spPr/>
      <dgm:t>
        <a:bodyPr/>
        <a:lstStyle/>
        <a:p>
          <a:endParaRPr lang="en-US"/>
        </a:p>
      </dgm:t>
    </dgm:pt>
    <dgm:pt modelId="{AF044A04-0201-4066-B9D9-216012BD31A3}">
      <dgm:prSet/>
      <dgm:spPr/>
      <dgm:t>
        <a:bodyPr/>
        <a:lstStyle/>
        <a:p>
          <a:r>
            <a:rPr lang="es-ES"/>
            <a:t>Análisis de sensibilidad</a:t>
          </a:r>
          <a:endParaRPr lang="en-US"/>
        </a:p>
      </dgm:t>
    </dgm:pt>
    <dgm:pt modelId="{B575A1F8-1949-478A-B70B-F08C3DF6262E}" type="parTrans" cxnId="{0CA1F46D-C2CC-4844-BC1D-002BF7FB892B}">
      <dgm:prSet/>
      <dgm:spPr/>
      <dgm:t>
        <a:bodyPr/>
        <a:lstStyle/>
        <a:p>
          <a:endParaRPr lang="en-US"/>
        </a:p>
      </dgm:t>
    </dgm:pt>
    <dgm:pt modelId="{0F771C8D-D9DB-4DE7-83F0-B1FFB3653BA3}" type="sibTrans" cxnId="{0CA1F46D-C2CC-4844-BC1D-002BF7FB892B}">
      <dgm:prSet/>
      <dgm:spPr/>
      <dgm:t>
        <a:bodyPr/>
        <a:lstStyle/>
        <a:p>
          <a:endParaRPr lang="en-US"/>
        </a:p>
      </dgm:t>
    </dgm:pt>
    <dgm:pt modelId="{29743AC2-B4DB-4FFA-94EA-0C069577D931}">
      <dgm:prSet/>
      <dgm:spPr/>
      <dgm:t>
        <a:bodyPr/>
        <a:lstStyle/>
        <a:p>
          <a:r>
            <a:rPr lang="es-ES"/>
            <a:t>Entre 25.000 y 50.000 bloques.</a:t>
          </a:r>
          <a:endParaRPr lang="en-US"/>
        </a:p>
      </dgm:t>
    </dgm:pt>
    <dgm:pt modelId="{FA4BFB15-292C-4598-B5AE-8C24A44019EC}" type="parTrans" cxnId="{DE0D6C4F-0C6A-49A2-94AA-A7EF15FD46D8}">
      <dgm:prSet/>
      <dgm:spPr/>
      <dgm:t>
        <a:bodyPr/>
        <a:lstStyle/>
        <a:p>
          <a:endParaRPr lang="en-US"/>
        </a:p>
      </dgm:t>
    </dgm:pt>
    <dgm:pt modelId="{245C7E70-E9DC-48E3-AA1A-3048C0CC6201}" type="sibTrans" cxnId="{DE0D6C4F-0C6A-49A2-94AA-A7EF15FD46D8}">
      <dgm:prSet/>
      <dgm:spPr/>
      <dgm:t>
        <a:bodyPr/>
        <a:lstStyle/>
        <a:p>
          <a:endParaRPr lang="en-US"/>
        </a:p>
      </dgm:t>
    </dgm:pt>
    <dgm:pt modelId="{641934FF-B780-4C52-B3BC-2F375F58CD61}" type="pres">
      <dgm:prSet presAssocID="{3CDF0AA1-195A-49FA-A4C5-2C1BD2F0F803}" presName="cycle" presStyleCnt="0">
        <dgm:presLayoutVars>
          <dgm:dir/>
          <dgm:resizeHandles val="exact"/>
        </dgm:presLayoutVars>
      </dgm:prSet>
      <dgm:spPr/>
    </dgm:pt>
    <dgm:pt modelId="{3A1EF40C-46A1-4849-8110-E41EBB3DC16D}" type="pres">
      <dgm:prSet presAssocID="{C3D82E85-ECB9-4E6F-A139-E19BB3E42991}" presName="dummy" presStyleCnt="0"/>
      <dgm:spPr/>
    </dgm:pt>
    <dgm:pt modelId="{F72BBCE3-A7F8-46D8-8271-E31CF4FA4F1B}" type="pres">
      <dgm:prSet presAssocID="{C3D82E85-ECB9-4E6F-A139-E19BB3E42991}" presName="node" presStyleLbl="revTx" presStyleIdx="0" presStyleCnt="4">
        <dgm:presLayoutVars>
          <dgm:bulletEnabled val="1"/>
        </dgm:presLayoutVars>
      </dgm:prSet>
      <dgm:spPr/>
    </dgm:pt>
    <dgm:pt modelId="{648B6698-4819-406C-9549-0CFF4BB7B29D}" type="pres">
      <dgm:prSet presAssocID="{5A634175-A123-4051-B364-ECDC60358A4C}" presName="sibTrans" presStyleLbl="node1" presStyleIdx="0" presStyleCnt="4"/>
      <dgm:spPr/>
    </dgm:pt>
    <dgm:pt modelId="{5DFD9BBB-F337-45C7-989D-305FE6E495C0}" type="pres">
      <dgm:prSet presAssocID="{5BB1E7A0-AAC6-424C-B0B2-23AF74066216}" presName="dummy" presStyleCnt="0"/>
      <dgm:spPr/>
    </dgm:pt>
    <dgm:pt modelId="{E8271391-0103-4EE8-94BB-0D0865276638}" type="pres">
      <dgm:prSet presAssocID="{5BB1E7A0-AAC6-424C-B0B2-23AF74066216}" presName="node" presStyleLbl="revTx" presStyleIdx="1" presStyleCnt="4">
        <dgm:presLayoutVars>
          <dgm:bulletEnabled val="1"/>
        </dgm:presLayoutVars>
      </dgm:prSet>
      <dgm:spPr/>
    </dgm:pt>
    <dgm:pt modelId="{807EEBD1-B477-4134-BCA7-DE90E894B4ED}" type="pres">
      <dgm:prSet presAssocID="{987CA56B-B1DE-4127-A147-B16E437153F7}" presName="sibTrans" presStyleLbl="node1" presStyleIdx="1" presStyleCnt="4"/>
      <dgm:spPr/>
    </dgm:pt>
    <dgm:pt modelId="{24205B5D-2D73-4360-A5BB-DB0B31AC3B01}" type="pres">
      <dgm:prSet presAssocID="{846CC196-E873-4C18-A0AC-534362EA3228}" presName="dummy" presStyleCnt="0"/>
      <dgm:spPr/>
    </dgm:pt>
    <dgm:pt modelId="{9F6FF64F-6DBA-4A5C-AD25-9F43BBCCBF6A}" type="pres">
      <dgm:prSet presAssocID="{846CC196-E873-4C18-A0AC-534362EA3228}" presName="node" presStyleLbl="revTx" presStyleIdx="2" presStyleCnt="4">
        <dgm:presLayoutVars>
          <dgm:bulletEnabled val="1"/>
        </dgm:presLayoutVars>
      </dgm:prSet>
      <dgm:spPr/>
    </dgm:pt>
    <dgm:pt modelId="{C826FD7D-34B7-4612-BBFE-F8BDD52127D6}" type="pres">
      <dgm:prSet presAssocID="{3ED1F6A6-5D1B-4C53-A2FA-E5AB94F49385}" presName="sibTrans" presStyleLbl="node1" presStyleIdx="2" presStyleCnt="4"/>
      <dgm:spPr/>
    </dgm:pt>
    <dgm:pt modelId="{05A9FA64-A816-41F9-8075-B47DA2C814BF}" type="pres">
      <dgm:prSet presAssocID="{AF044A04-0201-4066-B9D9-216012BD31A3}" presName="dummy" presStyleCnt="0"/>
      <dgm:spPr/>
    </dgm:pt>
    <dgm:pt modelId="{7C1E2182-A4B4-49CD-8954-9AB462ECADF0}" type="pres">
      <dgm:prSet presAssocID="{AF044A04-0201-4066-B9D9-216012BD31A3}" presName="node" presStyleLbl="revTx" presStyleIdx="3" presStyleCnt="4">
        <dgm:presLayoutVars>
          <dgm:bulletEnabled val="1"/>
        </dgm:presLayoutVars>
      </dgm:prSet>
      <dgm:spPr/>
    </dgm:pt>
    <dgm:pt modelId="{08B3D52D-8ACC-4424-8EE7-4644AF6F46E2}" type="pres">
      <dgm:prSet presAssocID="{0F771C8D-D9DB-4DE7-83F0-B1FFB3653BA3}" presName="sibTrans" presStyleLbl="node1" presStyleIdx="3" presStyleCnt="4"/>
      <dgm:spPr/>
    </dgm:pt>
  </dgm:ptLst>
  <dgm:cxnLst>
    <dgm:cxn modelId="{97898E0F-92A9-4C3F-B574-54EB4AF38FB7}" type="presOf" srcId="{101F71AF-B40F-4303-AAA0-DA42F4B6DD88}" destId="{F72BBCE3-A7F8-46D8-8271-E31CF4FA4F1B}" srcOrd="0" destOrd="2" presId="urn:microsoft.com/office/officeart/2005/8/layout/cycle1"/>
    <dgm:cxn modelId="{46FDD231-7BA4-4A00-9EE8-5335CFDEA752}" type="presOf" srcId="{5A634175-A123-4051-B364-ECDC60358A4C}" destId="{648B6698-4819-406C-9549-0CFF4BB7B29D}" srcOrd="0" destOrd="0" presId="urn:microsoft.com/office/officeart/2005/8/layout/cycle1"/>
    <dgm:cxn modelId="{9F712E61-E362-4FC5-8B48-A25206E263BD}" type="presOf" srcId="{3CDF0AA1-195A-49FA-A4C5-2C1BD2F0F803}" destId="{641934FF-B780-4C52-B3BC-2F375F58CD61}" srcOrd="0" destOrd="0" presId="urn:microsoft.com/office/officeart/2005/8/layout/cycle1"/>
    <dgm:cxn modelId="{EF7D5B4A-BDBB-42D8-AD51-D4C66EBF0E26}" type="presOf" srcId="{AF044A04-0201-4066-B9D9-216012BD31A3}" destId="{7C1E2182-A4B4-49CD-8954-9AB462ECADF0}" srcOrd="0" destOrd="0" presId="urn:microsoft.com/office/officeart/2005/8/layout/cycle1"/>
    <dgm:cxn modelId="{0CA1F46D-C2CC-4844-BC1D-002BF7FB892B}" srcId="{3CDF0AA1-195A-49FA-A4C5-2C1BD2F0F803}" destId="{AF044A04-0201-4066-B9D9-216012BD31A3}" srcOrd="3" destOrd="0" parTransId="{B575A1F8-1949-478A-B70B-F08C3DF6262E}" sibTransId="{0F771C8D-D9DB-4DE7-83F0-B1FFB3653BA3}"/>
    <dgm:cxn modelId="{DE0D6C4F-0C6A-49A2-94AA-A7EF15FD46D8}" srcId="{AF044A04-0201-4066-B9D9-216012BD31A3}" destId="{29743AC2-B4DB-4FFA-94EA-0C069577D931}" srcOrd="0" destOrd="0" parTransId="{FA4BFB15-292C-4598-B5AE-8C24A44019EC}" sibTransId="{245C7E70-E9DC-48E3-AA1A-3048C0CC6201}"/>
    <dgm:cxn modelId="{AA9A0958-D9D2-4EE3-B495-10D698074541}" srcId="{C3D82E85-ECB9-4E6F-A139-E19BB3E42991}" destId="{101F71AF-B40F-4303-AAA0-DA42F4B6DD88}" srcOrd="1" destOrd="0" parTransId="{A5ABE7BB-D503-4117-AB83-362EDDEF1EDE}" sibTransId="{5DCB1D18-F50F-4CCC-A87B-6331EA81EC5A}"/>
    <dgm:cxn modelId="{CD37547C-F97F-4AAD-AF5A-84A25A8E260D}" type="presOf" srcId="{B3EF9A3F-5A39-4B70-A33B-F7386F847B94}" destId="{9F6FF64F-6DBA-4A5C-AD25-9F43BBCCBF6A}" srcOrd="0" destOrd="1" presId="urn:microsoft.com/office/officeart/2005/8/layout/cycle1"/>
    <dgm:cxn modelId="{642B788A-4E93-4411-AD84-A749D7A571CE}" type="presOf" srcId="{C3D82E85-ECB9-4E6F-A139-E19BB3E42991}" destId="{F72BBCE3-A7F8-46D8-8271-E31CF4FA4F1B}" srcOrd="0" destOrd="0" presId="urn:microsoft.com/office/officeart/2005/8/layout/cycle1"/>
    <dgm:cxn modelId="{524F7690-A6AE-487B-A611-0D24B6EE5709}" srcId="{C3D82E85-ECB9-4E6F-A139-E19BB3E42991}" destId="{E5296C07-9F05-476E-B6CE-B467B7D3DC8E}" srcOrd="0" destOrd="0" parTransId="{0F0F5121-168B-437C-A858-41E33D52D0F5}" sibTransId="{CA69310C-AD20-4A7C-9027-B80D473D3A6D}"/>
    <dgm:cxn modelId="{0081E594-11C1-4296-AA5C-ABAA78B17913}" type="presOf" srcId="{3ED1F6A6-5D1B-4C53-A2FA-E5AB94F49385}" destId="{C826FD7D-34B7-4612-BBFE-F8BDD52127D6}" srcOrd="0" destOrd="0" presId="urn:microsoft.com/office/officeart/2005/8/layout/cycle1"/>
    <dgm:cxn modelId="{776099A9-FFE2-4995-82CF-222145481B8B}" srcId="{846CC196-E873-4C18-A0AC-534362EA3228}" destId="{B3EF9A3F-5A39-4B70-A33B-F7386F847B94}" srcOrd="0" destOrd="0" parTransId="{CF070F2D-5844-4BA3-87E2-7560C3CD64D6}" sibTransId="{699497B4-D07E-47C3-B6E2-2FF3565CC399}"/>
    <dgm:cxn modelId="{93CB11AC-CDB0-49E0-9B8E-6C3D9B0CA0EA}" srcId="{3CDF0AA1-195A-49FA-A4C5-2C1BD2F0F803}" destId="{846CC196-E873-4C18-A0AC-534362EA3228}" srcOrd="2" destOrd="0" parTransId="{2FB46BB1-7200-47D4-95FB-B5AC3173EF13}" sibTransId="{3ED1F6A6-5D1B-4C53-A2FA-E5AB94F49385}"/>
    <dgm:cxn modelId="{D09F67B6-D67A-4A6F-A078-60EB889D62AE}" srcId="{5BB1E7A0-AAC6-424C-B0B2-23AF74066216}" destId="{F5284A73-3DB6-4EF7-8612-AC09330EA660}" srcOrd="0" destOrd="0" parTransId="{12BF0496-6CE5-4BCA-9920-877F49E8D704}" sibTransId="{F2E37521-B2B9-4996-A7A4-DAEF2E4D7C2C}"/>
    <dgm:cxn modelId="{5F0BEEC0-5618-4A25-9DD5-B6B5BCC2017C}" type="presOf" srcId="{F5284A73-3DB6-4EF7-8612-AC09330EA660}" destId="{E8271391-0103-4EE8-94BB-0D0865276638}" srcOrd="0" destOrd="1" presId="urn:microsoft.com/office/officeart/2005/8/layout/cycle1"/>
    <dgm:cxn modelId="{6BF89DD7-88E9-41BF-8E99-A753611CD97F}" type="presOf" srcId="{846CC196-E873-4C18-A0AC-534362EA3228}" destId="{9F6FF64F-6DBA-4A5C-AD25-9F43BBCCBF6A}" srcOrd="0" destOrd="0" presId="urn:microsoft.com/office/officeart/2005/8/layout/cycle1"/>
    <dgm:cxn modelId="{2ABA22E4-FAEC-4D8E-97EF-69D8784C93BF}" srcId="{3CDF0AA1-195A-49FA-A4C5-2C1BD2F0F803}" destId="{C3D82E85-ECB9-4E6F-A139-E19BB3E42991}" srcOrd="0" destOrd="0" parTransId="{835B2A04-88E9-4E9B-A94E-52DD7CB53B17}" sibTransId="{5A634175-A123-4051-B364-ECDC60358A4C}"/>
    <dgm:cxn modelId="{929FCDE5-FD6D-4AE0-A807-6C9192A2F4C2}" type="presOf" srcId="{E5296C07-9F05-476E-B6CE-B467B7D3DC8E}" destId="{F72BBCE3-A7F8-46D8-8271-E31CF4FA4F1B}" srcOrd="0" destOrd="1" presId="urn:microsoft.com/office/officeart/2005/8/layout/cycle1"/>
    <dgm:cxn modelId="{A96EC3F1-A1B2-440B-BF52-D3D6EAD5032B}" type="presOf" srcId="{29743AC2-B4DB-4FFA-94EA-0C069577D931}" destId="{7C1E2182-A4B4-49CD-8954-9AB462ECADF0}" srcOrd="0" destOrd="1" presId="urn:microsoft.com/office/officeart/2005/8/layout/cycle1"/>
    <dgm:cxn modelId="{ABF1EDF2-9376-4EA6-84FE-88EB59E38901}" type="presOf" srcId="{5BB1E7A0-AAC6-424C-B0B2-23AF74066216}" destId="{E8271391-0103-4EE8-94BB-0D0865276638}" srcOrd="0" destOrd="0" presId="urn:microsoft.com/office/officeart/2005/8/layout/cycle1"/>
    <dgm:cxn modelId="{C5F5BEF3-8EE2-46EE-9963-2C351624FF91}" type="presOf" srcId="{0F771C8D-D9DB-4DE7-83F0-B1FFB3653BA3}" destId="{08B3D52D-8ACC-4424-8EE7-4644AF6F46E2}" srcOrd="0" destOrd="0" presId="urn:microsoft.com/office/officeart/2005/8/layout/cycle1"/>
    <dgm:cxn modelId="{928FD1F9-8CC4-4102-ADB2-C41844CE381F}" srcId="{3CDF0AA1-195A-49FA-A4C5-2C1BD2F0F803}" destId="{5BB1E7A0-AAC6-424C-B0B2-23AF74066216}" srcOrd="1" destOrd="0" parTransId="{E4336DCE-C283-4648-9FBA-9F8786295F68}" sibTransId="{987CA56B-B1DE-4127-A147-B16E437153F7}"/>
    <dgm:cxn modelId="{2F755DFD-7233-4D34-8954-ED8DC1929C22}" type="presOf" srcId="{987CA56B-B1DE-4127-A147-B16E437153F7}" destId="{807EEBD1-B477-4134-BCA7-DE90E894B4ED}" srcOrd="0" destOrd="0" presId="urn:microsoft.com/office/officeart/2005/8/layout/cycle1"/>
    <dgm:cxn modelId="{CCEE64CC-CD9B-4BAD-B750-2AF65DBEA0B9}" type="presParOf" srcId="{641934FF-B780-4C52-B3BC-2F375F58CD61}" destId="{3A1EF40C-46A1-4849-8110-E41EBB3DC16D}" srcOrd="0" destOrd="0" presId="urn:microsoft.com/office/officeart/2005/8/layout/cycle1"/>
    <dgm:cxn modelId="{B184D0AE-038B-4D14-96CF-029D60E2A7CC}" type="presParOf" srcId="{641934FF-B780-4C52-B3BC-2F375F58CD61}" destId="{F72BBCE3-A7F8-46D8-8271-E31CF4FA4F1B}" srcOrd="1" destOrd="0" presId="urn:microsoft.com/office/officeart/2005/8/layout/cycle1"/>
    <dgm:cxn modelId="{F92CEAE0-53F2-4986-A812-B5D55B5E6CBE}" type="presParOf" srcId="{641934FF-B780-4C52-B3BC-2F375F58CD61}" destId="{648B6698-4819-406C-9549-0CFF4BB7B29D}" srcOrd="2" destOrd="0" presId="urn:microsoft.com/office/officeart/2005/8/layout/cycle1"/>
    <dgm:cxn modelId="{9AD151E9-0FA3-43FF-BFA8-D2CA5645BE6F}" type="presParOf" srcId="{641934FF-B780-4C52-B3BC-2F375F58CD61}" destId="{5DFD9BBB-F337-45C7-989D-305FE6E495C0}" srcOrd="3" destOrd="0" presId="urn:microsoft.com/office/officeart/2005/8/layout/cycle1"/>
    <dgm:cxn modelId="{AF6F5A21-615D-4AE5-B8B4-75179CC9986C}" type="presParOf" srcId="{641934FF-B780-4C52-B3BC-2F375F58CD61}" destId="{E8271391-0103-4EE8-94BB-0D0865276638}" srcOrd="4" destOrd="0" presId="urn:microsoft.com/office/officeart/2005/8/layout/cycle1"/>
    <dgm:cxn modelId="{69C93379-C6B0-4289-B9B3-2B1126E55BBE}" type="presParOf" srcId="{641934FF-B780-4C52-B3BC-2F375F58CD61}" destId="{807EEBD1-B477-4134-BCA7-DE90E894B4ED}" srcOrd="5" destOrd="0" presId="urn:microsoft.com/office/officeart/2005/8/layout/cycle1"/>
    <dgm:cxn modelId="{F019474C-A4D8-4248-8E15-A2C1909BF9C6}" type="presParOf" srcId="{641934FF-B780-4C52-B3BC-2F375F58CD61}" destId="{24205B5D-2D73-4360-A5BB-DB0B31AC3B01}" srcOrd="6" destOrd="0" presId="urn:microsoft.com/office/officeart/2005/8/layout/cycle1"/>
    <dgm:cxn modelId="{A10F81E5-8EEA-49F6-B308-8DA10216E1CF}" type="presParOf" srcId="{641934FF-B780-4C52-B3BC-2F375F58CD61}" destId="{9F6FF64F-6DBA-4A5C-AD25-9F43BBCCBF6A}" srcOrd="7" destOrd="0" presId="urn:microsoft.com/office/officeart/2005/8/layout/cycle1"/>
    <dgm:cxn modelId="{F53399CF-9CAA-44E1-964C-EEED9DCBC4ED}" type="presParOf" srcId="{641934FF-B780-4C52-B3BC-2F375F58CD61}" destId="{C826FD7D-34B7-4612-BBFE-F8BDD52127D6}" srcOrd="8" destOrd="0" presId="urn:microsoft.com/office/officeart/2005/8/layout/cycle1"/>
    <dgm:cxn modelId="{45316EA0-2C6E-409D-9346-E19187098A40}" type="presParOf" srcId="{641934FF-B780-4C52-B3BC-2F375F58CD61}" destId="{05A9FA64-A816-41F9-8075-B47DA2C814BF}" srcOrd="9" destOrd="0" presId="urn:microsoft.com/office/officeart/2005/8/layout/cycle1"/>
    <dgm:cxn modelId="{E055C25B-458B-437C-BA16-60C88051A064}" type="presParOf" srcId="{641934FF-B780-4C52-B3BC-2F375F58CD61}" destId="{7C1E2182-A4B4-49CD-8954-9AB462ECADF0}" srcOrd="10" destOrd="0" presId="urn:microsoft.com/office/officeart/2005/8/layout/cycle1"/>
    <dgm:cxn modelId="{B1F51ABA-9B24-43BD-ABCE-424A1B05E28F}" type="presParOf" srcId="{641934FF-B780-4C52-B3BC-2F375F58CD61}" destId="{08B3D52D-8ACC-4424-8EE7-4644AF6F46E2}"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B6ACB-A7F2-44EC-8D2E-C4E78EF6CC89}">
      <dsp:nvSpPr>
        <dsp:cNvPr id="0" name=""/>
        <dsp:cNvSpPr/>
      </dsp:nvSpPr>
      <dsp:spPr>
        <a:xfrm>
          <a:off x="0" y="100475"/>
          <a:ext cx="647069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PE" sz="1600" b="1" kern="1200" dirty="0"/>
            <a:t>1. Fundamentos para la perforación y voladura en Minería</a:t>
          </a:r>
          <a:endParaRPr lang="en-US" sz="1600" kern="1200" dirty="0"/>
        </a:p>
      </dsp:txBody>
      <dsp:txXfrm>
        <a:off x="18734" y="119209"/>
        <a:ext cx="6433228" cy="346292"/>
      </dsp:txXfrm>
    </dsp:sp>
    <dsp:sp modelId="{E806D05E-6F7D-4BF0-B6D4-2CA5BA162C2A}">
      <dsp:nvSpPr>
        <dsp:cNvPr id="0" name=""/>
        <dsp:cNvSpPr/>
      </dsp:nvSpPr>
      <dsp:spPr>
        <a:xfrm>
          <a:off x="0" y="530315"/>
          <a:ext cx="647069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a:t>Introducción</a:t>
          </a:r>
          <a:endParaRPr lang="en-US" sz="1600" kern="1200"/>
        </a:p>
      </dsp:txBody>
      <dsp:txXfrm>
        <a:off x="18734" y="549049"/>
        <a:ext cx="6433228" cy="346292"/>
      </dsp:txXfrm>
    </dsp:sp>
    <dsp:sp modelId="{95CEF7C4-5532-4925-9845-B626CAEE2BA0}">
      <dsp:nvSpPr>
        <dsp:cNvPr id="0" name=""/>
        <dsp:cNvSpPr/>
      </dsp:nvSpPr>
      <dsp:spPr>
        <a:xfrm>
          <a:off x="0" y="960155"/>
          <a:ext cx="647069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a:t>Aspectos Geológicos en la minería</a:t>
          </a:r>
          <a:endParaRPr lang="en-US" sz="1600" kern="1200"/>
        </a:p>
      </dsp:txBody>
      <dsp:txXfrm>
        <a:off x="18734" y="978889"/>
        <a:ext cx="6433228" cy="346292"/>
      </dsp:txXfrm>
    </dsp:sp>
    <dsp:sp modelId="{6CF814AF-A927-4DB4-837F-9494D046C40B}">
      <dsp:nvSpPr>
        <dsp:cNvPr id="0" name=""/>
        <dsp:cNvSpPr/>
      </dsp:nvSpPr>
      <dsp:spPr>
        <a:xfrm>
          <a:off x="0" y="1389995"/>
          <a:ext cx="647069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a:t>Consideraciones Geomecánicas</a:t>
          </a:r>
          <a:endParaRPr lang="en-US" sz="1600" kern="1200"/>
        </a:p>
      </dsp:txBody>
      <dsp:txXfrm>
        <a:off x="18734" y="1408729"/>
        <a:ext cx="6433228" cy="346292"/>
      </dsp:txXfrm>
    </dsp:sp>
    <dsp:sp modelId="{318BBABD-B955-4060-97B5-E37846B3199F}">
      <dsp:nvSpPr>
        <dsp:cNvPr id="0" name=""/>
        <dsp:cNvSpPr/>
      </dsp:nvSpPr>
      <dsp:spPr>
        <a:xfrm>
          <a:off x="0" y="1819835"/>
          <a:ext cx="647069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a:t>Parámetros claves para la perforación </a:t>
          </a:r>
          <a:endParaRPr lang="en-US" sz="1600" kern="1200"/>
        </a:p>
      </dsp:txBody>
      <dsp:txXfrm>
        <a:off x="18734" y="1838569"/>
        <a:ext cx="6433228" cy="346292"/>
      </dsp:txXfrm>
    </dsp:sp>
    <dsp:sp modelId="{CA6A8477-8047-4B27-BF53-D5FB22238017}">
      <dsp:nvSpPr>
        <dsp:cNvPr id="0" name=""/>
        <dsp:cNvSpPr/>
      </dsp:nvSpPr>
      <dsp:spPr>
        <a:xfrm>
          <a:off x="0" y="2249675"/>
          <a:ext cx="647069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a:t>Parámetros claves para la voladura</a:t>
          </a:r>
          <a:endParaRPr lang="en-US" sz="1600" kern="1200"/>
        </a:p>
      </dsp:txBody>
      <dsp:txXfrm>
        <a:off x="18734" y="2268409"/>
        <a:ext cx="6433228" cy="346292"/>
      </dsp:txXfrm>
    </dsp:sp>
    <dsp:sp modelId="{FC9FDEF0-1BE3-4B09-98AF-EDE38ADA4172}">
      <dsp:nvSpPr>
        <dsp:cNvPr id="0" name=""/>
        <dsp:cNvSpPr/>
      </dsp:nvSpPr>
      <dsp:spPr>
        <a:xfrm>
          <a:off x="0" y="2679515"/>
          <a:ext cx="647069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dirty="0"/>
            <a:t>Plan de perforación.</a:t>
          </a:r>
          <a:endParaRPr lang="en-US" sz="1600" kern="1200" dirty="0"/>
        </a:p>
      </dsp:txBody>
      <dsp:txXfrm>
        <a:off x="18734" y="2698249"/>
        <a:ext cx="6433228" cy="346292"/>
      </dsp:txXfrm>
    </dsp:sp>
    <dsp:sp modelId="{9ABB8B57-FE19-4F95-9153-9042948F8A7D}">
      <dsp:nvSpPr>
        <dsp:cNvPr id="0" name=""/>
        <dsp:cNvSpPr/>
      </dsp:nvSpPr>
      <dsp:spPr>
        <a:xfrm>
          <a:off x="0" y="3109355"/>
          <a:ext cx="647069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PE" sz="1600" kern="1200"/>
            <a:t>Plan de Voladura</a:t>
          </a:r>
          <a:endParaRPr lang="en-US" sz="1600" kern="1200"/>
        </a:p>
      </dsp:txBody>
      <dsp:txXfrm>
        <a:off x="18734" y="3128089"/>
        <a:ext cx="6433228"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0C3C-F344-4236-93C7-3E5E01AB2877}">
      <dsp:nvSpPr>
        <dsp:cNvPr id="0" name=""/>
        <dsp:cNvSpPr/>
      </dsp:nvSpPr>
      <dsp:spPr>
        <a:xfrm>
          <a:off x="0" y="0"/>
          <a:ext cx="4286183" cy="559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s-MX" sz="2200" b="1" kern="1200"/>
            <a:t>Geometría del banco</a:t>
          </a:r>
        </a:p>
      </dsp:txBody>
      <dsp:txXfrm>
        <a:off x="16388" y="16388"/>
        <a:ext cx="3616933" cy="526761"/>
      </dsp:txXfrm>
    </dsp:sp>
    <dsp:sp modelId="{CC872C1C-3F60-4EC1-84DB-166BD1D02B4B}">
      <dsp:nvSpPr>
        <dsp:cNvPr id="0" name=""/>
        <dsp:cNvSpPr/>
      </dsp:nvSpPr>
      <dsp:spPr>
        <a:xfrm>
          <a:off x="320072" y="637251"/>
          <a:ext cx="4286183" cy="559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s-MX" sz="2200" b="1" kern="1200"/>
            <a:t>Diseño de Perforación</a:t>
          </a:r>
          <a:endParaRPr lang="en-US" sz="2200" kern="1200"/>
        </a:p>
      </dsp:txBody>
      <dsp:txXfrm>
        <a:off x="336460" y="653639"/>
        <a:ext cx="3569635" cy="526761"/>
      </dsp:txXfrm>
    </dsp:sp>
    <dsp:sp modelId="{1DDDF950-3009-441E-BB78-BEF0C52E58BE}">
      <dsp:nvSpPr>
        <dsp:cNvPr id="0" name=""/>
        <dsp:cNvSpPr/>
      </dsp:nvSpPr>
      <dsp:spPr>
        <a:xfrm>
          <a:off x="640144" y="1274502"/>
          <a:ext cx="4286183" cy="559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s-MX" sz="2200" b="1" kern="1200"/>
            <a:t>Parámetros de Voladura</a:t>
          </a:r>
          <a:endParaRPr lang="en-US" sz="2200" kern="1200"/>
        </a:p>
      </dsp:txBody>
      <dsp:txXfrm>
        <a:off x="656532" y="1290890"/>
        <a:ext cx="3569635" cy="526761"/>
      </dsp:txXfrm>
    </dsp:sp>
    <dsp:sp modelId="{8B077F47-83CB-4942-97A4-8F8D60952889}">
      <dsp:nvSpPr>
        <dsp:cNvPr id="0" name=""/>
        <dsp:cNvSpPr/>
      </dsp:nvSpPr>
      <dsp:spPr>
        <a:xfrm>
          <a:off x="960216" y="1911753"/>
          <a:ext cx="4286183" cy="559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s-MX" sz="2200" b="1" kern="1200"/>
            <a:t>Explosivo</a:t>
          </a:r>
          <a:endParaRPr lang="en-US" sz="2200" kern="1200"/>
        </a:p>
      </dsp:txBody>
      <dsp:txXfrm>
        <a:off x="976604" y="1928141"/>
        <a:ext cx="3569635" cy="526761"/>
      </dsp:txXfrm>
    </dsp:sp>
    <dsp:sp modelId="{50EEE99F-E995-41F4-A896-885150038EE5}">
      <dsp:nvSpPr>
        <dsp:cNvPr id="0" name=""/>
        <dsp:cNvSpPr/>
      </dsp:nvSpPr>
      <dsp:spPr>
        <a:xfrm>
          <a:off x="1280288" y="2549005"/>
          <a:ext cx="4286183" cy="5595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100000"/>
            </a:lnSpc>
            <a:spcBef>
              <a:spcPct val="0"/>
            </a:spcBef>
            <a:spcAft>
              <a:spcPct val="35000"/>
            </a:spcAft>
            <a:buNone/>
          </a:pPr>
          <a:r>
            <a:rPr lang="es-MX" sz="2200" b="1" kern="1200"/>
            <a:t>Geometría de la Detonación.</a:t>
          </a:r>
          <a:endParaRPr lang="en-US" sz="2200" kern="1200"/>
        </a:p>
      </dsp:txBody>
      <dsp:txXfrm>
        <a:off x="1296676" y="2565393"/>
        <a:ext cx="3569635" cy="526761"/>
      </dsp:txXfrm>
    </dsp:sp>
    <dsp:sp modelId="{E7FD886D-7066-4832-B61F-2022A64A0E6E}">
      <dsp:nvSpPr>
        <dsp:cNvPr id="0" name=""/>
        <dsp:cNvSpPr/>
      </dsp:nvSpPr>
      <dsp:spPr>
        <a:xfrm>
          <a:off x="3922483" y="408773"/>
          <a:ext cx="363699" cy="36369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004315" y="408773"/>
        <a:ext cx="200035" cy="273683"/>
      </dsp:txXfrm>
    </dsp:sp>
    <dsp:sp modelId="{D40356C4-4964-48D4-8D46-D9AAC308715E}">
      <dsp:nvSpPr>
        <dsp:cNvPr id="0" name=""/>
        <dsp:cNvSpPr/>
      </dsp:nvSpPr>
      <dsp:spPr>
        <a:xfrm>
          <a:off x="4242556" y="1046024"/>
          <a:ext cx="363699" cy="36369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324388" y="1046024"/>
        <a:ext cx="200035" cy="273683"/>
      </dsp:txXfrm>
    </dsp:sp>
    <dsp:sp modelId="{0798EFCC-990A-4C08-8572-24A3926DEEEC}">
      <dsp:nvSpPr>
        <dsp:cNvPr id="0" name=""/>
        <dsp:cNvSpPr/>
      </dsp:nvSpPr>
      <dsp:spPr>
        <a:xfrm>
          <a:off x="4562628" y="1673950"/>
          <a:ext cx="363699" cy="36369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644460" y="1673950"/>
        <a:ext cx="200035" cy="273683"/>
      </dsp:txXfrm>
    </dsp:sp>
    <dsp:sp modelId="{EB9FAD77-6543-4969-8734-F31F07DC4A37}">
      <dsp:nvSpPr>
        <dsp:cNvPr id="0" name=""/>
        <dsp:cNvSpPr/>
      </dsp:nvSpPr>
      <dsp:spPr>
        <a:xfrm>
          <a:off x="4882700" y="2317418"/>
          <a:ext cx="363699" cy="36369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964532" y="2317418"/>
        <a:ext cx="200035" cy="2736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C3E83-2DA6-426C-926D-5C2071439282}">
      <dsp:nvSpPr>
        <dsp:cNvPr id="0" name=""/>
        <dsp:cNvSpPr/>
      </dsp:nvSpPr>
      <dsp:spPr>
        <a:xfrm>
          <a:off x="395748" y="36386"/>
          <a:ext cx="1510523" cy="14799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1547C-329E-4CBB-8E92-DBA05BE22843}">
      <dsp:nvSpPr>
        <dsp:cNvPr id="0" name=""/>
        <dsp:cNvSpPr/>
      </dsp:nvSpPr>
      <dsp:spPr>
        <a:xfrm>
          <a:off x="395748" y="1667715"/>
          <a:ext cx="4315781" cy="654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s-CL" sz="1400" kern="1200"/>
            <a:t>Se debe considerar el volumen a remover a diferente escala según el requerimiento de planta y depósitos de materiales</a:t>
          </a:r>
          <a:endParaRPr lang="en-US" sz="1400" kern="1200"/>
        </a:p>
      </dsp:txBody>
      <dsp:txXfrm>
        <a:off x="395748" y="1667715"/>
        <a:ext cx="4315781" cy="654717"/>
      </dsp:txXfrm>
    </dsp:sp>
    <dsp:sp modelId="{806091CE-ED77-4690-8AB0-E5612EBB700C}">
      <dsp:nvSpPr>
        <dsp:cNvPr id="0" name=""/>
        <dsp:cNvSpPr/>
      </dsp:nvSpPr>
      <dsp:spPr>
        <a:xfrm>
          <a:off x="395748" y="2392849"/>
          <a:ext cx="4315781" cy="1164355"/>
        </a:xfrm>
        <a:prstGeom prst="rect">
          <a:avLst/>
        </a:prstGeom>
        <a:noFill/>
        <a:ln>
          <a:noFill/>
        </a:ln>
        <a:effectLst/>
      </dsp:spPr>
      <dsp:style>
        <a:lnRef idx="0">
          <a:scrgbClr r="0" g="0" b="0"/>
        </a:lnRef>
        <a:fillRef idx="0">
          <a:scrgbClr r="0" g="0" b="0"/>
        </a:fillRef>
        <a:effectRef idx="0">
          <a:scrgbClr r="0" g="0" b="0"/>
        </a:effectRef>
        <a:fontRef idx="minor"/>
      </dsp:style>
    </dsp:sp>
    <dsp:sp modelId="{41BA5C1A-5F50-4D4D-9053-A2B308C5178C}">
      <dsp:nvSpPr>
        <dsp:cNvPr id="0" name=""/>
        <dsp:cNvSpPr/>
      </dsp:nvSpPr>
      <dsp:spPr>
        <a:xfrm>
          <a:off x="5466791" y="36386"/>
          <a:ext cx="1510523" cy="14799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76B1C-B03A-45FC-BDF1-61540038C0C4}">
      <dsp:nvSpPr>
        <dsp:cNvPr id="0" name=""/>
        <dsp:cNvSpPr/>
      </dsp:nvSpPr>
      <dsp:spPr>
        <a:xfrm>
          <a:off x="5466791" y="1667715"/>
          <a:ext cx="4315781" cy="654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s-CL" sz="1400" kern="1200"/>
            <a:t>Sin embargo se deben incorporar restricciones operacionales</a:t>
          </a:r>
          <a:endParaRPr lang="en-US" sz="1400" kern="1200"/>
        </a:p>
      </dsp:txBody>
      <dsp:txXfrm>
        <a:off x="5466791" y="1667715"/>
        <a:ext cx="4315781" cy="654717"/>
      </dsp:txXfrm>
    </dsp:sp>
    <dsp:sp modelId="{63B2F44B-E60A-40A3-B90E-825109CD45DE}">
      <dsp:nvSpPr>
        <dsp:cNvPr id="0" name=""/>
        <dsp:cNvSpPr/>
      </dsp:nvSpPr>
      <dsp:spPr>
        <a:xfrm>
          <a:off x="5466791" y="2392849"/>
          <a:ext cx="4315781" cy="1164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s-CL" sz="1100" kern="1200"/>
            <a:t>Espacio</a:t>
          </a:r>
          <a:endParaRPr lang="en-US" sz="1100" kern="1200"/>
        </a:p>
        <a:p>
          <a:pPr marL="0" lvl="0" indent="0" algn="l" defTabSz="488950">
            <a:lnSpc>
              <a:spcPct val="100000"/>
            </a:lnSpc>
            <a:spcBef>
              <a:spcPct val="0"/>
            </a:spcBef>
            <a:spcAft>
              <a:spcPct val="35000"/>
            </a:spcAft>
            <a:buNone/>
          </a:pPr>
          <a:r>
            <a:rPr lang="es-CL" sz="1100" kern="1200"/>
            <a:t>Rampas</a:t>
          </a:r>
          <a:endParaRPr lang="en-US" sz="1100" kern="1200"/>
        </a:p>
        <a:p>
          <a:pPr marL="0" lvl="0" indent="0" algn="l" defTabSz="488950">
            <a:lnSpc>
              <a:spcPct val="100000"/>
            </a:lnSpc>
            <a:spcBef>
              <a:spcPct val="0"/>
            </a:spcBef>
            <a:spcAft>
              <a:spcPct val="35000"/>
            </a:spcAft>
            <a:buNone/>
          </a:pPr>
          <a:r>
            <a:rPr lang="es-CL" sz="1100" kern="1200"/>
            <a:t>Velocidad de preparación</a:t>
          </a:r>
          <a:endParaRPr lang="en-US" sz="1100" kern="1200"/>
        </a:p>
        <a:p>
          <a:pPr marL="0" lvl="0" indent="0" algn="l" defTabSz="488950">
            <a:lnSpc>
              <a:spcPct val="100000"/>
            </a:lnSpc>
            <a:spcBef>
              <a:spcPct val="0"/>
            </a:spcBef>
            <a:spcAft>
              <a:spcPct val="35000"/>
            </a:spcAft>
            <a:buNone/>
          </a:pPr>
          <a:r>
            <a:rPr lang="es-CL" sz="1100" kern="1200"/>
            <a:t>Logística para manejo de estéril, las transiciones deben ser suaves</a:t>
          </a:r>
          <a:endParaRPr lang="en-US" sz="1100" kern="1200"/>
        </a:p>
        <a:p>
          <a:pPr marL="0" lvl="0" indent="0" algn="l" defTabSz="488950">
            <a:lnSpc>
              <a:spcPct val="100000"/>
            </a:lnSpc>
            <a:spcBef>
              <a:spcPct val="0"/>
            </a:spcBef>
            <a:spcAft>
              <a:spcPct val="35000"/>
            </a:spcAft>
            <a:buNone/>
          </a:pPr>
          <a:r>
            <a:rPr lang="es-CL" sz="1100" kern="1200"/>
            <a:t>Empalmes de producción tipicamente 3 meses, no hay una respuesta teorica a esto.</a:t>
          </a:r>
          <a:endParaRPr lang="en-US" sz="1100" kern="1200"/>
        </a:p>
      </dsp:txBody>
      <dsp:txXfrm>
        <a:off x="5466791" y="2392849"/>
        <a:ext cx="4315781" cy="11643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BBCE3-A7F8-46D8-8271-E31CF4FA4F1B}">
      <dsp:nvSpPr>
        <dsp:cNvPr id="0" name=""/>
        <dsp:cNvSpPr/>
      </dsp:nvSpPr>
      <dsp:spPr>
        <a:xfrm>
          <a:off x="3254113" y="99462"/>
          <a:ext cx="1567903" cy="156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s-ES" sz="1200" kern="1200"/>
            <a:t>Delineación del cuerpo</a:t>
          </a:r>
          <a:endParaRPr lang="en-US" sz="1200" kern="1200"/>
        </a:p>
        <a:p>
          <a:pPr marL="57150" lvl="1" indent="-57150" algn="l" defTabSz="400050">
            <a:lnSpc>
              <a:spcPct val="90000"/>
            </a:lnSpc>
            <a:spcBef>
              <a:spcPct val="0"/>
            </a:spcBef>
            <a:spcAft>
              <a:spcPct val="15000"/>
            </a:spcAft>
            <a:buChar char="•"/>
          </a:pPr>
          <a:r>
            <a:rPr lang="es-ES" sz="900" kern="1200"/>
            <a:t>Dependerá del tamaño del cuerpo y del grado de reproducibilidad que se desea.</a:t>
          </a:r>
          <a:endParaRPr lang="en-US" sz="900" kern="1200"/>
        </a:p>
        <a:p>
          <a:pPr marL="57150" lvl="1" indent="-57150" algn="l" defTabSz="400050">
            <a:lnSpc>
              <a:spcPct val="90000"/>
            </a:lnSpc>
            <a:spcBef>
              <a:spcPct val="0"/>
            </a:spcBef>
            <a:spcAft>
              <a:spcPct val="15000"/>
            </a:spcAft>
            <a:buChar char="•"/>
          </a:pPr>
          <a:r>
            <a:rPr lang="es-ES" sz="900" kern="1200"/>
            <a:t>Un tamaño incorrecto puede representar pobremente la mineralización y provocando dilución.</a:t>
          </a:r>
          <a:endParaRPr lang="en-US" sz="900" kern="1200"/>
        </a:p>
      </dsp:txBody>
      <dsp:txXfrm>
        <a:off x="3254113" y="99462"/>
        <a:ext cx="1567903" cy="1567903"/>
      </dsp:txXfrm>
    </dsp:sp>
    <dsp:sp modelId="{648B6698-4819-406C-9549-0CFF4BB7B29D}">
      <dsp:nvSpPr>
        <dsp:cNvPr id="0" name=""/>
        <dsp:cNvSpPr/>
      </dsp:nvSpPr>
      <dsp:spPr>
        <a:xfrm>
          <a:off x="494516" y="1045"/>
          <a:ext cx="4425917" cy="4425917"/>
        </a:xfrm>
        <a:prstGeom prst="circularArrow">
          <a:avLst>
            <a:gd name="adj1" fmla="val 6908"/>
            <a:gd name="adj2" fmla="val 465821"/>
            <a:gd name="adj3" fmla="val 547440"/>
            <a:gd name="adj4" fmla="val 20586738"/>
            <a:gd name="adj5" fmla="val 8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1391-0103-4EE8-94BB-0D0865276638}">
      <dsp:nvSpPr>
        <dsp:cNvPr id="0" name=""/>
        <dsp:cNvSpPr/>
      </dsp:nvSpPr>
      <dsp:spPr>
        <a:xfrm>
          <a:off x="3254113" y="2760643"/>
          <a:ext cx="1567903" cy="156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s-ES" sz="1200" kern="1200"/>
            <a:t>Valorización de recurso</a:t>
          </a:r>
          <a:endParaRPr lang="en-US" sz="1200" kern="1200"/>
        </a:p>
        <a:p>
          <a:pPr marL="57150" lvl="1" indent="-57150" algn="l" defTabSz="400050">
            <a:lnSpc>
              <a:spcPct val="90000"/>
            </a:lnSpc>
            <a:spcBef>
              <a:spcPct val="0"/>
            </a:spcBef>
            <a:spcAft>
              <a:spcPct val="15000"/>
            </a:spcAft>
            <a:buChar char="•"/>
          </a:pPr>
          <a:r>
            <a:rPr lang="es-ES" sz="900" kern="1200"/>
            <a:t>La unidad minera a seleccionar debe ser similar al tamaño del bloque.</a:t>
          </a:r>
          <a:endParaRPr lang="en-US" sz="900" kern="1200"/>
        </a:p>
      </dsp:txBody>
      <dsp:txXfrm>
        <a:off x="3254113" y="2760643"/>
        <a:ext cx="1567903" cy="1567903"/>
      </dsp:txXfrm>
    </dsp:sp>
    <dsp:sp modelId="{807EEBD1-B477-4134-BCA7-DE90E894B4ED}">
      <dsp:nvSpPr>
        <dsp:cNvPr id="0" name=""/>
        <dsp:cNvSpPr/>
      </dsp:nvSpPr>
      <dsp:spPr>
        <a:xfrm>
          <a:off x="494516" y="1045"/>
          <a:ext cx="4425917" cy="4425917"/>
        </a:xfrm>
        <a:prstGeom prst="circularArrow">
          <a:avLst>
            <a:gd name="adj1" fmla="val 6908"/>
            <a:gd name="adj2" fmla="val 465821"/>
            <a:gd name="adj3" fmla="val 5947440"/>
            <a:gd name="adj4" fmla="val 4386738"/>
            <a:gd name="adj5" fmla="val 8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6FF64F-6DBA-4A5C-AD25-9F43BBCCBF6A}">
      <dsp:nvSpPr>
        <dsp:cNvPr id="0" name=""/>
        <dsp:cNvSpPr/>
      </dsp:nvSpPr>
      <dsp:spPr>
        <a:xfrm>
          <a:off x="592933" y="2760643"/>
          <a:ext cx="1567903" cy="156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s-ES" sz="1200" kern="1200"/>
            <a:t>Diseño de pit</a:t>
          </a:r>
          <a:endParaRPr lang="en-US" sz="1200" kern="1200"/>
        </a:p>
        <a:p>
          <a:pPr marL="57150" lvl="1" indent="-57150" algn="l" defTabSz="400050">
            <a:lnSpc>
              <a:spcPct val="90000"/>
            </a:lnSpc>
            <a:spcBef>
              <a:spcPct val="0"/>
            </a:spcBef>
            <a:spcAft>
              <a:spcPct val="15000"/>
            </a:spcAft>
            <a:buChar char="•"/>
          </a:pPr>
          <a:r>
            <a:rPr lang="es-ES" sz="900" kern="1200"/>
            <a:t>Entre 100.000 y 200.000 bloques bastan para diseñar.</a:t>
          </a:r>
          <a:endParaRPr lang="en-US" sz="900" kern="1200"/>
        </a:p>
      </dsp:txBody>
      <dsp:txXfrm>
        <a:off x="592933" y="2760643"/>
        <a:ext cx="1567903" cy="1567903"/>
      </dsp:txXfrm>
    </dsp:sp>
    <dsp:sp modelId="{C826FD7D-34B7-4612-BBFE-F8BDD52127D6}">
      <dsp:nvSpPr>
        <dsp:cNvPr id="0" name=""/>
        <dsp:cNvSpPr/>
      </dsp:nvSpPr>
      <dsp:spPr>
        <a:xfrm>
          <a:off x="494516" y="1045"/>
          <a:ext cx="4425917" cy="4425917"/>
        </a:xfrm>
        <a:prstGeom prst="circularArrow">
          <a:avLst>
            <a:gd name="adj1" fmla="val 6908"/>
            <a:gd name="adj2" fmla="val 465821"/>
            <a:gd name="adj3" fmla="val 11347440"/>
            <a:gd name="adj4" fmla="val 9786738"/>
            <a:gd name="adj5" fmla="val 8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E2182-A4B4-49CD-8954-9AB462ECADF0}">
      <dsp:nvSpPr>
        <dsp:cNvPr id="0" name=""/>
        <dsp:cNvSpPr/>
      </dsp:nvSpPr>
      <dsp:spPr>
        <a:xfrm>
          <a:off x="592933" y="99462"/>
          <a:ext cx="1567903" cy="156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s-ES" sz="1200" kern="1200"/>
            <a:t>Análisis de sensibilidad</a:t>
          </a:r>
          <a:endParaRPr lang="en-US" sz="1200" kern="1200"/>
        </a:p>
        <a:p>
          <a:pPr marL="57150" lvl="1" indent="-57150" algn="l" defTabSz="400050">
            <a:lnSpc>
              <a:spcPct val="90000"/>
            </a:lnSpc>
            <a:spcBef>
              <a:spcPct val="0"/>
            </a:spcBef>
            <a:spcAft>
              <a:spcPct val="15000"/>
            </a:spcAft>
            <a:buChar char="•"/>
          </a:pPr>
          <a:r>
            <a:rPr lang="es-ES" sz="900" kern="1200"/>
            <a:t>Entre 25.000 y 50.000 bloques.</a:t>
          </a:r>
          <a:endParaRPr lang="en-US" sz="900" kern="1200"/>
        </a:p>
      </dsp:txBody>
      <dsp:txXfrm>
        <a:off x="592933" y="99462"/>
        <a:ext cx="1567903" cy="1567903"/>
      </dsp:txXfrm>
    </dsp:sp>
    <dsp:sp modelId="{08B3D52D-8ACC-4424-8EE7-4644AF6F46E2}">
      <dsp:nvSpPr>
        <dsp:cNvPr id="0" name=""/>
        <dsp:cNvSpPr/>
      </dsp:nvSpPr>
      <dsp:spPr>
        <a:xfrm>
          <a:off x="494516" y="1045"/>
          <a:ext cx="4425917" cy="4425917"/>
        </a:xfrm>
        <a:prstGeom prst="circularArrow">
          <a:avLst>
            <a:gd name="adj1" fmla="val 6908"/>
            <a:gd name="adj2" fmla="val 465821"/>
            <a:gd name="adj3" fmla="val 16747440"/>
            <a:gd name="adj4" fmla="val 15186738"/>
            <a:gd name="adj5" fmla="val 8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8/11/2023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Marcador de imagen de diapositiva">
            <a:extLst>
              <a:ext uri="{FF2B5EF4-FFF2-40B4-BE49-F238E27FC236}">
                <a16:creationId xmlns:a16="http://schemas.microsoft.com/office/drawing/2014/main" id="{406F2987-BBC6-4CB8-95C1-A03D004D107A}"/>
              </a:ext>
            </a:extLst>
          </p:cNvPr>
          <p:cNvSpPr>
            <a:spLocks noGrp="1" noRot="1" noChangeAspect="1" noTextEdit="1"/>
          </p:cNvSpPr>
          <p:nvPr>
            <p:ph type="sldImg"/>
          </p:nvPr>
        </p:nvSpPr>
        <p:spPr>
          <a:xfrm>
            <a:off x="685800" y="1143000"/>
            <a:ext cx="5486400" cy="3086100"/>
          </a:xfrm>
          <a:ln/>
        </p:spPr>
      </p:sp>
      <p:sp>
        <p:nvSpPr>
          <p:cNvPr id="44035" name="2 Marcador de notas">
            <a:extLst>
              <a:ext uri="{FF2B5EF4-FFF2-40B4-BE49-F238E27FC236}">
                <a16:creationId xmlns:a16="http://schemas.microsoft.com/office/drawing/2014/main" id="{E71B9BBC-3448-428D-AFC5-C8E7C25F4E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PE" altLang="es-PE"/>
          </a:p>
        </p:txBody>
      </p:sp>
      <p:sp>
        <p:nvSpPr>
          <p:cNvPr id="44036" name="3 Marcador de número de diapositiva">
            <a:extLst>
              <a:ext uri="{FF2B5EF4-FFF2-40B4-BE49-F238E27FC236}">
                <a16:creationId xmlns:a16="http://schemas.microsoft.com/office/drawing/2014/main" id="{0EC61376-7D74-4C16-87AD-6ED8D2D56E3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207C14-FA6A-4957-8C25-F3BC6BC9166A}" type="slidenum">
              <a:rPr lang="es-ES" altLang="es-PE">
                <a:latin typeface="Times New Roman" panose="02020603050405020304" pitchFamily="18" charset="0"/>
              </a:rPr>
              <a:pPr/>
              <a:t>23</a:t>
            </a:fld>
            <a:endParaRPr lang="es-ES" altLang="es-PE">
              <a:latin typeface="Times New Roman" panose="02020603050405020304" pitchFamily="18" charset="0"/>
            </a:endParaRPr>
          </a:p>
        </p:txBody>
      </p:sp>
      <p:sp>
        <p:nvSpPr>
          <p:cNvPr id="2" name="Marcador de fecha 1">
            <a:extLst>
              <a:ext uri="{FF2B5EF4-FFF2-40B4-BE49-F238E27FC236}">
                <a16:creationId xmlns:a16="http://schemas.microsoft.com/office/drawing/2014/main" id="{7300DD40-E8DD-46F3-B2A3-59E7B9D8C3E1}"/>
              </a:ext>
            </a:extLst>
          </p:cNvPr>
          <p:cNvSpPr>
            <a:spLocks noGrp="1"/>
          </p:cNvSpPr>
          <p:nvPr>
            <p:ph type="dt" idx="1"/>
          </p:nvPr>
        </p:nvSpPr>
        <p:spPr/>
        <p:txBody>
          <a:bodyPr/>
          <a:lstStyle/>
          <a:p>
            <a:fld id="{A7613E80-F198-4BE7-9575-D369B6AB160C}" type="datetime1">
              <a:rPr lang="es-PE" smtClean="0"/>
              <a:t>8/11/2023</a:t>
            </a:fld>
            <a:endParaRPr lang="es-PE"/>
          </a:p>
        </p:txBody>
      </p:sp>
    </p:spTree>
    <p:extLst>
      <p:ext uri="{BB962C8B-B14F-4D97-AF65-F5344CB8AC3E}">
        <p14:creationId xmlns:p14="http://schemas.microsoft.com/office/powerpoint/2010/main" val="1380475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304800" y="228600"/>
            <a:ext cx="10058400" cy="762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101600" y="1295400"/>
            <a:ext cx="5943600" cy="502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6248400" y="1295400"/>
            <a:ext cx="5943600" cy="2438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6248400" y="3886200"/>
            <a:ext cx="5943600" cy="2438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4">
            <a:extLst>
              <a:ext uri="{FF2B5EF4-FFF2-40B4-BE49-F238E27FC236}">
                <a16:creationId xmlns:a16="http://schemas.microsoft.com/office/drawing/2014/main" id="{0F7D4593-3C9C-4629-9D4C-15AFD781F1C3}"/>
              </a:ext>
            </a:extLst>
          </p:cNvPr>
          <p:cNvSpPr>
            <a:spLocks noGrp="1" noChangeArrowheads="1"/>
          </p:cNvSpPr>
          <p:nvPr>
            <p:ph type="dt" sz="half" idx="10"/>
          </p:nvPr>
        </p:nvSpPr>
        <p:spPr>
          <a:ln/>
        </p:spPr>
        <p:txBody>
          <a:bodyPr/>
          <a:lstStyle>
            <a:lvl1pPr>
              <a:defRPr/>
            </a:lvl1pPr>
          </a:lstStyle>
          <a:p>
            <a:pPr>
              <a:defRPr/>
            </a:pPr>
            <a:fld id="{044C7E29-CF57-4DE3-B1CF-C7CE2D41639C}" type="datetime1">
              <a:rPr lang="es-PE" smtClean="0"/>
              <a:t>8/11/2023</a:t>
            </a:fld>
            <a:endParaRPr lang="en-US"/>
          </a:p>
        </p:txBody>
      </p:sp>
      <p:sp>
        <p:nvSpPr>
          <p:cNvPr id="7" name="Rectangle 5">
            <a:extLst>
              <a:ext uri="{FF2B5EF4-FFF2-40B4-BE49-F238E27FC236}">
                <a16:creationId xmlns:a16="http://schemas.microsoft.com/office/drawing/2014/main" id="{DE1E98CE-D0A3-4202-9813-C32A81341DA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DB5EFAE7-6CAA-4F1A-A3AF-EB5394E80269}"/>
              </a:ext>
            </a:extLst>
          </p:cNvPr>
          <p:cNvSpPr>
            <a:spLocks noGrp="1" noChangeArrowheads="1"/>
          </p:cNvSpPr>
          <p:nvPr>
            <p:ph type="sldNum" sz="quarter" idx="12"/>
          </p:nvPr>
        </p:nvSpPr>
        <p:spPr>
          <a:ln/>
        </p:spPr>
        <p:txBody>
          <a:bodyPr/>
          <a:lstStyle>
            <a:lvl1pPr>
              <a:defRPr/>
            </a:lvl1pPr>
          </a:lstStyle>
          <a:p>
            <a:fld id="{0B4D13A7-3AB1-4608-AB21-63789A3E2669}" type="slidenum">
              <a:rPr lang="en-US" altLang="es-PE"/>
              <a:pPr/>
              <a:t>‹Nº›</a:t>
            </a:fld>
            <a:endParaRPr lang="en-US" altLang="es-PE"/>
          </a:p>
        </p:txBody>
      </p:sp>
    </p:spTree>
    <p:extLst>
      <p:ext uri="{BB962C8B-B14F-4D97-AF65-F5344CB8AC3E}">
        <p14:creationId xmlns:p14="http://schemas.microsoft.com/office/powerpoint/2010/main" val="347563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101600" y="228600"/>
            <a:ext cx="12090400" cy="6096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Rectangle 4">
            <a:extLst>
              <a:ext uri="{FF2B5EF4-FFF2-40B4-BE49-F238E27FC236}">
                <a16:creationId xmlns:a16="http://schemas.microsoft.com/office/drawing/2014/main" id="{F9B8B20B-8855-4C3E-95E0-519C4DD7CF52}"/>
              </a:ext>
            </a:extLst>
          </p:cNvPr>
          <p:cNvSpPr>
            <a:spLocks noGrp="1" noChangeArrowheads="1"/>
          </p:cNvSpPr>
          <p:nvPr>
            <p:ph type="dt" sz="half" idx="10"/>
          </p:nvPr>
        </p:nvSpPr>
        <p:spPr>
          <a:ln/>
        </p:spPr>
        <p:txBody>
          <a:bodyPr/>
          <a:lstStyle>
            <a:lvl1pPr>
              <a:defRPr/>
            </a:lvl1pPr>
          </a:lstStyle>
          <a:p>
            <a:pPr>
              <a:defRPr/>
            </a:pPr>
            <a:fld id="{9A0C9036-E1A2-442A-8EE0-77CDF4721F4B}" type="datetime1">
              <a:rPr lang="es-PE" smtClean="0"/>
              <a:t>8/11/2023</a:t>
            </a:fld>
            <a:endParaRPr lang="en-US"/>
          </a:p>
        </p:txBody>
      </p:sp>
      <p:sp>
        <p:nvSpPr>
          <p:cNvPr id="4" name="Rectangle 5">
            <a:extLst>
              <a:ext uri="{FF2B5EF4-FFF2-40B4-BE49-F238E27FC236}">
                <a16:creationId xmlns:a16="http://schemas.microsoft.com/office/drawing/2014/main" id="{C50B8836-63A4-4066-B740-C903DC2F9AB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2B51D95-C969-43C0-AD6C-5CAF37EC5DD3}"/>
              </a:ext>
            </a:extLst>
          </p:cNvPr>
          <p:cNvSpPr>
            <a:spLocks noGrp="1" noChangeArrowheads="1"/>
          </p:cNvSpPr>
          <p:nvPr>
            <p:ph type="sldNum" sz="quarter" idx="12"/>
          </p:nvPr>
        </p:nvSpPr>
        <p:spPr>
          <a:ln/>
        </p:spPr>
        <p:txBody>
          <a:bodyPr/>
          <a:lstStyle>
            <a:lvl1pPr>
              <a:defRPr/>
            </a:lvl1pPr>
          </a:lstStyle>
          <a:p>
            <a:fld id="{F9C1BE93-6246-4D2B-9DF2-5EC9F5C25BDB}" type="slidenum">
              <a:rPr lang="en-US" altLang="es-PE"/>
              <a:pPr/>
              <a:t>‹Nº›</a:t>
            </a:fld>
            <a:endParaRPr lang="en-US" altLang="es-PE"/>
          </a:p>
        </p:txBody>
      </p:sp>
    </p:spTree>
    <p:extLst>
      <p:ext uri="{BB962C8B-B14F-4D97-AF65-F5344CB8AC3E}">
        <p14:creationId xmlns:p14="http://schemas.microsoft.com/office/powerpoint/2010/main" val="2122316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08/11/2023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08/11/2023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08/11/2023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08/11/2023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hemeOverride" Target="../theme/themeOverride6.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2.bin"/><Relationship Id="rId1" Type="http://schemas.openxmlformats.org/officeDocument/2006/relationships/slideLayout" Target="../slideLayouts/slideLayout12.xml"/><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6.bin"/><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1library.co/article/proyecci%C3%B3n-rocas-teorico-perforaci%C3%B3n-voladura-pr%C3%B3ximos-centros-poblados.y96k85ry"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7.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microsoft.com/office/2007/relationships/hdphoto" Target="../media/hdphoto3.wdp"/><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microsoft.com/office/2007/relationships/hdphoto" Target="../media/hdphoto4.wdp"/><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4.xml"/><Relationship Id="rId5" Type="http://schemas.microsoft.com/office/2007/relationships/hdphoto" Target="../media/hdphoto5.wdp"/><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5.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6.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7.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8.xml"/><Relationship Id="rId5" Type="http://schemas.microsoft.com/office/2007/relationships/hdphoto" Target="../media/hdphoto6.wdp"/><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9.xml"/><Relationship Id="rId5" Type="http://schemas.microsoft.com/office/2007/relationships/hdphoto" Target="../media/hdphoto7.wdp"/><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0.xml"/><Relationship Id="rId4" Type="http://schemas.openxmlformats.org/officeDocument/2006/relationships/image" Target="../media/image48.jpeg"/></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1 CuadroTexto">
            <a:extLst>
              <a:ext uri="{FF2B5EF4-FFF2-40B4-BE49-F238E27FC236}">
                <a16:creationId xmlns:a16="http://schemas.microsoft.com/office/drawing/2014/main" id="{DA274EE5-6AC1-4197-83D4-2905A07C53AB}"/>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defRPr/>
            </a:pPr>
            <a:r>
              <a:rPr lang="en-US" sz="3200" b="1" kern="1200" dirty="0">
                <a:effectLst>
                  <a:outerShdw blurRad="38100" dist="38100" dir="2700000" algn="tl">
                    <a:srgbClr val="C0C0C0"/>
                  </a:outerShdw>
                </a:effectLst>
                <a:latin typeface="+mj-lt"/>
                <a:ea typeface="+mj-ea"/>
                <a:cs typeface="+mj-cs"/>
              </a:rPr>
              <a:t>1.1. </a:t>
            </a:r>
            <a:r>
              <a:rPr lang="en-US" sz="3200" b="1" kern="1200" dirty="0" err="1">
                <a:effectLst>
                  <a:outerShdw blurRad="38100" dist="38100" dir="2700000" algn="tl">
                    <a:srgbClr val="C0C0C0"/>
                  </a:outerShdw>
                </a:effectLst>
                <a:latin typeface="+mj-lt"/>
                <a:ea typeface="+mj-ea"/>
                <a:cs typeface="+mj-cs"/>
              </a:rPr>
              <a:t>Aspectos</a:t>
            </a:r>
            <a:r>
              <a:rPr lang="en-US" sz="3200" b="1" kern="1200" dirty="0">
                <a:effectLst>
                  <a:outerShdw blurRad="38100" dist="38100" dir="2700000" algn="tl">
                    <a:srgbClr val="C0C0C0"/>
                  </a:outerShdw>
                </a:effectLst>
                <a:latin typeface="+mj-lt"/>
                <a:ea typeface="+mj-ea"/>
                <a:cs typeface="+mj-cs"/>
              </a:rPr>
              <a:t> </a:t>
            </a:r>
            <a:r>
              <a:rPr lang="en-US" sz="3200" b="1" kern="1200" dirty="0" err="1">
                <a:effectLst>
                  <a:outerShdw blurRad="38100" dist="38100" dir="2700000" algn="tl">
                    <a:srgbClr val="C0C0C0"/>
                  </a:outerShdw>
                </a:effectLst>
                <a:latin typeface="+mj-lt"/>
                <a:ea typeface="+mj-ea"/>
                <a:cs typeface="+mj-cs"/>
              </a:rPr>
              <a:t>Geológicos</a:t>
            </a:r>
            <a:r>
              <a:rPr lang="en-US" sz="3200" b="1" kern="1200" dirty="0">
                <a:effectLst>
                  <a:outerShdw blurRad="38100" dist="38100" dir="2700000" algn="tl">
                    <a:srgbClr val="C0C0C0"/>
                  </a:outerShdw>
                </a:effectLst>
                <a:latin typeface="+mj-lt"/>
                <a:ea typeface="+mj-ea"/>
                <a:cs typeface="+mj-cs"/>
              </a:rPr>
              <a:t> </a:t>
            </a:r>
          </a:p>
        </p:txBody>
      </p:sp>
      <p:sp>
        <p:nvSpPr>
          <p:cNvPr id="9" name="CuadroTexto 8">
            <a:extLst>
              <a:ext uri="{FF2B5EF4-FFF2-40B4-BE49-F238E27FC236}">
                <a16:creationId xmlns:a16="http://schemas.microsoft.com/office/drawing/2014/main" id="{DB41E9AF-1A18-4715-A215-FF7826664153}"/>
              </a:ext>
            </a:extLst>
          </p:cNvPr>
          <p:cNvSpPr txBox="1"/>
          <p:nvPr/>
        </p:nvSpPr>
        <p:spPr>
          <a:xfrm>
            <a:off x="2877238" y="1514407"/>
            <a:ext cx="8850382" cy="293687"/>
          </a:xfrm>
          <a:prstGeom prst="rect">
            <a:avLst/>
          </a:prstGeom>
          <a:noFill/>
        </p:spPr>
        <p:txBody>
          <a:bodyPr wrap="square" anchor="t">
            <a:normAutofit fontScale="92500" lnSpcReduction="20000"/>
          </a:bodyPr>
          <a:lstStyle/>
          <a:p>
            <a:pPr>
              <a:lnSpc>
                <a:spcPct val="90000"/>
              </a:lnSpc>
              <a:spcAft>
                <a:spcPts val="600"/>
              </a:spcAft>
            </a:pPr>
            <a:r>
              <a:rPr lang="es-PE" b="1" dirty="0">
                <a:solidFill>
                  <a:schemeClr val="accent3">
                    <a:lumMod val="75000"/>
                  </a:schemeClr>
                </a:solidFill>
              </a:rPr>
              <a:t>a. TÉRMINOLOGIA A CONSIDERAR EN LA PERFORACIÓN Y VOLADURA</a:t>
            </a:r>
          </a:p>
        </p:txBody>
      </p:sp>
      <p:sp>
        <p:nvSpPr>
          <p:cNvPr id="11" name="CuadroTexto 10">
            <a:extLst>
              <a:ext uri="{FF2B5EF4-FFF2-40B4-BE49-F238E27FC236}">
                <a16:creationId xmlns:a16="http://schemas.microsoft.com/office/drawing/2014/main" id="{10BF676B-BA85-46D0-85A8-178B72949AC0}"/>
              </a:ext>
            </a:extLst>
          </p:cNvPr>
          <p:cNvSpPr txBox="1"/>
          <p:nvPr/>
        </p:nvSpPr>
        <p:spPr>
          <a:xfrm>
            <a:off x="3049439" y="1821754"/>
            <a:ext cx="7346950" cy="4520936"/>
          </a:xfrm>
          <a:prstGeom prst="rect">
            <a:avLst/>
          </a:prstGeom>
          <a:noFill/>
        </p:spPr>
        <p:txBody>
          <a:bodyPr wrap="square" anchor="t">
            <a:normAutofit/>
          </a:bodyPr>
          <a:lstStyle/>
          <a:p>
            <a:pPr algn="just">
              <a:lnSpc>
                <a:spcPct val="90000"/>
              </a:lnSpc>
              <a:spcAft>
                <a:spcPts val="600"/>
              </a:spcAft>
            </a:pPr>
            <a:r>
              <a:rPr lang="es-PE" sz="1500" b="1" dirty="0"/>
              <a:t>Contacto geológico: </a:t>
            </a:r>
          </a:p>
          <a:p>
            <a:pPr algn="just">
              <a:lnSpc>
                <a:spcPct val="90000"/>
              </a:lnSpc>
              <a:spcAft>
                <a:spcPts val="600"/>
              </a:spcAft>
            </a:pPr>
            <a:r>
              <a:rPr lang="es-PE" sz="1500" dirty="0"/>
              <a:t>Límites litológicos y/o estructurales de una determinada unidad. </a:t>
            </a:r>
          </a:p>
          <a:p>
            <a:pPr algn="just">
              <a:lnSpc>
                <a:spcPct val="90000"/>
              </a:lnSpc>
              <a:spcAft>
                <a:spcPts val="600"/>
              </a:spcAft>
            </a:pPr>
            <a:r>
              <a:rPr lang="es-PE" sz="1500" b="1" dirty="0"/>
              <a:t>Contacto mineralógico: </a:t>
            </a:r>
          </a:p>
          <a:p>
            <a:pPr algn="just">
              <a:lnSpc>
                <a:spcPct val="90000"/>
              </a:lnSpc>
              <a:spcAft>
                <a:spcPts val="600"/>
              </a:spcAft>
            </a:pPr>
            <a:r>
              <a:rPr lang="es-PE" sz="1500" dirty="0"/>
              <a:t>Extensión de la masa mineral; puede o no coincidir con los contactos geológicos y económicos. </a:t>
            </a:r>
          </a:p>
          <a:p>
            <a:pPr algn="just">
              <a:lnSpc>
                <a:spcPct val="90000"/>
              </a:lnSpc>
              <a:spcAft>
                <a:spcPts val="600"/>
              </a:spcAft>
            </a:pPr>
            <a:r>
              <a:rPr lang="es-PE" sz="1500" b="1" dirty="0"/>
              <a:t>Contacto económico: </a:t>
            </a:r>
          </a:p>
          <a:p>
            <a:pPr algn="just">
              <a:lnSpc>
                <a:spcPct val="90000"/>
              </a:lnSpc>
              <a:spcAft>
                <a:spcPts val="600"/>
              </a:spcAft>
            </a:pPr>
            <a:r>
              <a:rPr lang="es-PE" sz="1500" dirty="0"/>
              <a:t>Los límites del material a partir del cual se pueden obtener ganancias (</a:t>
            </a:r>
            <a:r>
              <a:rPr lang="es-PE" sz="1500" dirty="0" err="1"/>
              <a:t>cut</a:t>
            </a:r>
            <a:r>
              <a:rPr lang="es-PE" sz="1500" dirty="0"/>
              <a:t> off grade). </a:t>
            </a:r>
          </a:p>
          <a:p>
            <a:pPr algn="just">
              <a:lnSpc>
                <a:spcPct val="90000"/>
              </a:lnSpc>
              <a:spcAft>
                <a:spcPts val="600"/>
              </a:spcAft>
            </a:pPr>
            <a:r>
              <a:rPr lang="es-PE" sz="1500" b="1" dirty="0"/>
              <a:t>Dilución de leyes: </a:t>
            </a:r>
          </a:p>
          <a:p>
            <a:pPr algn="just">
              <a:lnSpc>
                <a:spcPct val="90000"/>
              </a:lnSpc>
              <a:spcAft>
                <a:spcPts val="600"/>
              </a:spcAft>
            </a:pPr>
            <a:r>
              <a:rPr lang="es-PE" sz="1500" dirty="0"/>
              <a:t>Resulta prácticamente imposible extraer solo el material económico en una mina, de tal manera que durante el proceso de la voladura de roca, quedará siempre incluido material estéril. Esto puede ser debido a </a:t>
            </a:r>
            <a:r>
              <a:rPr lang="es-PE" sz="1500" dirty="0" err="1"/>
              <a:t>sobrevoladuras</a:t>
            </a:r>
            <a:r>
              <a:rPr lang="es-PE" sz="1500" dirty="0"/>
              <a:t> (material que está fuera de los límites económicos del cuerpo mineralizado y queda incluido en el material extraído), dilución interna (material </a:t>
            </a:r>
            <a:r>
              <a:rPr lang="es-PE" sz="1500" dirty="0" err="1"/>
              <a:t>subeconómico</a:t>
            </a:r>
            <a:r>
              <a:rPr lang="es-PE" sz="1500" dirty="0"/>
              <a:t> que se encuentra incluido dentro del cuerpo económico y que no puede ser segregado), y dilución de reemplazo o contacto (si el contacto estéril/mineral es muy irregular, un volumen equivalente de material estéril substituirá al material económico). </a:t>
            </a:r>
          </a:p>
          <a:p>
            <a:pPr algn="just">
              <a:lnSpc>
                <a:spcPct val="90000"/>
              </a:lnSpc>
              <a:spcAft>
                <a:spcPts val="600"/>
              </a:spcAft>
            </a:pPr>
            <a:r>
              <a:rPr lang="es-PE" sz="1500" b="1" dirty="0"/>
              <a:t>Mineral extraíble (factor de extracción): </a:t>
            </a:r>
          </a:p>
          <a:p>
            <a:pPr algn="just">
              <a:lnSpc>
                <a:spcPct val="90000"/>
              </a:lnSpc>
              <a:spcAft>
                <a:spcPts val="600"/>
              </a:spcAft>
            </a:pPr>
            <a:r>
              <a:rPr lang="es-PE" sz="1500" dirty="0"/>
              <a:t>Es prácticamente imposible extraer el 100 % del material económico de una mina</a:t>
            </a:r>
          </a:p>
        </p:txBody>
      </p:sp>
      <p:sp>
        <p:nvSpPr>
          <p:cNvPr id="2" name="Marcador de fecha 1">
            <a:extLst>
              <a:ext uri="{FF2B5EF4-FFF2-40B4-BE49-F238E27FC236}">
                <a16:creationId xmlns:a16="http://schemas.microsoft.com/office/drawing/2014/main" id="{1161A4CE-53B5-43C2-AD3C-381F886757CE}"/>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F136A5F8-8521-4270-90AA-F751A9CE3EBF}" type="datetime1">
              <a:rPr lang="en-US" smtClean="0"/>
              <a:pPr algn="r">
                <a:spcAft>
                  <a:spcPts val="600"/>
                </a:spcAft>
              </a:pPr>
              <a:t>11/8/2023</a:t>
            </a:fld>
            <a:endParaRPr lang="en-US"/>
          </a:p>
        </p:txBody>
      </p:sp>
      <p:sp>
        <p:nvSpPr>
          <p:cNvPr id="3" name="Marcador de número de diapositiva 2">
            <a:extLst>
              <a:ext uri="{FF2B5EF4-FFF2-40B4-BE49-F238E27FC236}">
                <a16:creationId xmlns:a16="http://schemas.microsoft.com/office/drawing/2014/main" id="{D2E2CA4F-F84C-45B7-81DF-6F9921A656CB}"/>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10</a:t>
            </a:fld>
            <a:endParaRPr lang="en-US"/>
          </a:p>
        </p:txBody>
      </p:sp>
    </p:spTree>
    <p:extLst>
      <p:ext uri="{BB962C8B-B14F-4D97-AF65-F5344CB8AC3E}">
        <p14:creationId xmlns:p14="http://schemas.microsoft.com/office/powerpoint/2010/main" val="134759546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161A4CE-53B5-43C2-AD3C-381F886757CE}"/>
              </a:ext>
            </a:extLst>
          </p:cNvPr>
          <p:cNvSpPr>
            <a:spLocks noGrp="1"/>
          </p:cNvSpPr>
          <p:nvPr>
            <p:ph type="dt" sz="half" idx="10"/>
          </p:nvPr>
        </p:nvSpPr>
        <p:spPr/>
        <p:txBody>
          <a:bodyPr/>
          <a:lstStyle/>
          <a:p>
            <a:fld id="{F136A5F8-8521-4270-90AA-F751A9CE3EBF}" type="datetime1">
              <a:rPr lang="es-PE" smtClean="0"/>
              <a:t>8/11/2023</a:t>
            </a:fld>
            <a:endParaRPr lang="es-PE"/>
          </a:p>
        </p:txBody>
      </p:sp>
      <p:sp>
        <p:nvSpPr>
          <p:cNvPr id="3" name="Marcador de número de diapositiva 2">
            <a:extLst>
              <a:ext uri="{FF2B5EF4-FFF2-40B4-BE49-F238E27FC236}">
                <a16:creationId xmlns:a16="http://schemas.microsoft.com/office/drawing/2014/main" id="{D2E2CA4F-F84C-45B7-81DF-6F9921A656CB}"/>
              </a:ext>
            </a:extLst>
          </p:cNvPr>
          <p:cNvSpPr>
            <a:spLocks noGrp="1"/>
          </p:cNvSpPr>
          <p:nvPr>
            <p:ph type="sldNum" sz="quarter" idx="12"/>
          </p:nvPr>
        </p:nvSpPr>
        <p:spPr/>
        <p:txBody>
          <a:bodyPr/>
          <a:lstStyle/>
          <a:p>
            <a:fld id="{5981010B-86DA-4ADF-9F27-44166A92FBA2}" type="slidenum">
              <a:rPr lang="es-PE" smtClean="0"/>
              <a:t>11</a:t>
            </a:fld>
            <a:endParaRPr lang="es-PE"/>
          </a:p>
        </p:txBody>
      </p:sp>
      <p:sp>
        <p:nvSpPr>
          <p:cNvPr id="4" name="1 CuadroTexto">
            <a:extLst>
              <a:ext uri="{FF2B5EF4-FFF2-40B4-BE49-F238E27FC236}">
                <a16:creationId xmlns:a16="http://schemas.microsoft.com/office/drawing/2014/main" id="{DA274EE5-6AC1-4197-83D4-2905A07C53AB}"/>
              </a:ext>
            </a:extLst>
          </p:cNvPr>
          <p:cNvSpPr txBox="1"/>
          <p:nvPr/>
        </p:nvSpPr>
        <p:spPr>
          <a:xfrm>
            <a:off x="481082" y="287881"/>
            <a:ext cx="8429625" cy="579437"/>
          </a:xfrm>
          <a:prstGeom prst="rect">
            <a:avLst/>
          </a:prstGeom>
          <a:noFill/>
        </p:spPr>
        <p:txBody>
          <a:bodyPr>
            <a:spAutoFit/>
          </a:bodyPr>
          <a:lstStyle/>
          <a:p>
            <a:pPr algn="ctr">
              <a:defRPr/>
            </a:pPr>
            <a:r>
              <a:rPr lang="es-ES" sz="3200" b="1" dirty="0">
                <a:solidFill>
                  <a:schemeClr val="accent3">
                    <a:lumMod val="75000"/>
                  </a:schemeClr>
                </a:solidFill>
                <a:effectLst>
                  <a:outerShdw blurRad="38100" dist="38100" dir="2700000" algn="tl">
                    <a:srgbClr val="C0C0C0"/>
                  </a:outerShdw>
                </a:effectLst>
                <a:latin typeface="+mj-lt"/>
              </a:rPr>
              <a:t>1.1. Aspectos Geológicos </a:t>
            </a:r>
          </a:p>
        </p:txBody>
      </p:sp>
      <p:sp>
        <p:nvSpPr>
          <p:cNvPr id="10" name="CuadroTexto 9">
            <a:extLst>
              <a:ext uri="{FF2B5EF4-FFF2-40B4-BE49-F238E27FC236}">
                <a16:creationId xmlns:a16="http://schemas.microsoft.com/office/drawing/2014/main" id="{CF20D9E5-5248-4617-8B70-1C9B96F10E90}"/>
              </a:ext>
            </a:extLst>
          </p:cNvPr>
          <p:cNvSpPr txBox="1"/>
          <p:nvPr/>
        </p:nvSpPr>
        <p:spPr>
          <a:xfrm>
            <a:off x="1870843" y="867318"/>
            <a:ext cx="2329722" cy="369332"/>
          </a:xfrm>
          <a:prstGeom prst="rect">
            <a:avLst/>
          </a:prstGeom>
          <a:noFill/>
        </p:spPr>
        <p:txBody>
          <a:bodyPr wrap="square">
            <a:spAutoFit/>
          </a:bodyPr>
          <a:lstStyle/>
          <a:p>
            <a:r>
              <a:rPr lang="es-PE" dirty="0"/>
              <a:t>Geología Regional</a:t>
            </a:r>
          </a:p>
        </p:txBody>
      </p:sp>
      <p:pic>
        <p:nvPicPr>
          <p:cNvPr id="8" name="Imagen 7">
            <a:extLst>
              <a:ext uri="{FF2B5EF4-FFF2-40B4-BE49-F238E27FC236}">
                <a16:creationId xmlns:a16="http://schemas.microsoft.com/office/drawing/2014/main" id="{C9A32F5F-4C76-438F-82FC-EE3E0183FF86}"/>
              </a:ext>
            </a:extLst>
          </p:cNvPr>
          <p:cNvPicPr>
            <a:picLocks noChangeAspect="1"/>
          </p:cNvPicPr>
          <p:nvPr/>
        </p:nvPicPr>
        <p:blipFill>
          <a:blip r:embed="rId2"/>
          <a:stretch>
            <a:fillRect/>
          </a:stretch>
        </p:blipFill>
        <p:spPr>
          <a:xfrm>
            <a:off x="1475995" y="1263731"/>
            <a:ext cx="5259053" cy="3034868"/>
          </a:xfrm>
          <a:prstGeom prst="rect">
            <a:avLst/>
          </a:prstGeom>
        </p:spPr>
      </p:pic>
      <p:sp>
        <p:nvSpPr>
          <p:cNvPr id="13" name="CuadroTexto 12">
            <a:extLst>
              <a:ext uri="{FF2B5EF4-FFF2-40B4-BE49-F238E27FC236}">
                <a16:creationId xmlns:a16="http://schemas.microsoft.com/office/drawing/2014/main" id="{5EFAE28F-0653-45A4-A6B7-15BD40D47C4F}"/>
              </a:ext>
            </a:extLst>
          </p:cNvPr>
          <p:cNvSpPr txBox="1"/>
          <p:nvPr/>
        </p:nvSpPr>
        <p:spPr>
          <a:xfrm>
            <a:off x="8343900" y="787233"/>
            <a:ext cx="2345121" cy="365969"/>
          </a:xfrm>
          <a:prstGeom prst="rect">
            <a:avLst/>
          </a:prstGeom>
          <a:noFill/>
        </p:spPr>
        <p:txBody>
          <a:bodyPr wrap="square">
            <a:spAutoFit/>
          </a:bodyPr>
          <a:lstStyle/>
          <a:p>
            <a:r>
              <a:rPr lang="es-PE" dirty="0"/>
              <a:t>Geología Local</a:t>
            </a:r>
          </a:p>
        </p:txBody>
      </p:sp>
      <p:pic>
        <p:nvPicPr>
          <p:cNvPr id="15" name="Imagen 14">
            <a:extLst>
              <a:ext uri="{FF2B5EF4-FFF2-40B4-BE49-F238E27FC236}">
                <a16:creationId xmlns:a16="http://schemas.microsoft.com/office/drawing/2014/main" id="{ECB8DAC4-A2B2-4E6D-8491-14D68B4E1CA6}"/>
              </a:ext>
            </a:extLst>
          </p:cNvPr>
          <p:cNvPicPr>
            <a:picLocks noChangeAspect="1"/>
          </p:cNvPicPr>
          <p:nvPr/>
        </p:nvPicPr>
        <p:blipFill>
          <a:blip r:embed="rId3"/>
          <a:stretch>
            <a:fillRect/>
          </a:stretch>
        </p:blipFill>
        <p:spPr>
          <a:xfrm>
            <a:off x="6738713" y="1263731"/>
            <a:ext cx="4801646" cy="3034868"/>
          </a:xfrm>
          <a:prstGeom prst="rect">
            <a:avLst/>
          </a:prstGeom>
        </p:spPr>
      </p:pic>
      <p:sp>
        <p:nvSpPr>
          <p:cNvPr id="17" name="CuadroTexto 16">
            <a:extLst>
              <a:ext uri="{FF2B5EF4-FFF2-40B4-BE49-F238E27FC236}">
                <a16:creationId xmlns:a16="http://schemas.microsoft.com/office/drawing/2014/main" id="{BE05ADF3-ADAA-4221-A3C8-B23B9902FD9F}"/>
              </a:ext>
            </a:extLst>
          </p:cNvPr>
          <p:cNvSpPr txBox="1"/>
          <p:nvPr/>
        </p:nvSpPr>
        <p:spPr>
          <a:xfrm>
            <a:off x="3926928" y="4298598"/>
            <a:ext cx="2300451" cy="369332"/>
          </a:xfrm>
          <a:prstGeom prst="rect">
            <a:avLst/>
          </a:prstGeom>
          <a:noFill/>
        </p:spPr>
        <p:txBody>
          <a:bodyPr wrap="square">
            <a:spAutoFit/>
          </a:bodyPr>
          <a:lstStyle/>
          <a:p>
            <a:r>
              <a:rPr lang="es-PE" dirty="0"/>
              <a:t>Tipo de Yacimiento </a:t>
            </a:r>
          </a:p>
        </p:txBody>
      </p:sp>
      <p:pic>
        <p:nvPicPr>
          <p:cNvPr id="19" name="Imagen 18">
            <a:extLst>
              <a:ext uri="{FF2B5EF4-FFF2-40B4-BE49-F238E27FC236}">
                <a16:creationId xmlns:a16="http://schemas.microsoft.com/office/drawing/2014/main" id="{5165F33A-71D9-4012-B12C-0A54C343A87B}"/>
              </a:ext>
            </a:extLst>
          </p:cNvPr>
          <p:cNvPicPr>
            <a:picLocks noChangeAspect="1"/>
          </p:cNvPicPr>
          <p:nvPr/>
        </p:nvPicPr>
        <p:blipFill>
          <a:blip r:embed="rId4"/>
          <a:stretch>
            <a:fillRect/>
          </a:stretch>
        </p:blipFill>
        <p:spPr>
          <a:xfrm>
            <a:off x="3926928" y="4629422"/>
            <a:ext cx="3439005" cy="2210108"/>
          </a:xfrm>
          <a:prstGeom prst="rect">
            <a:avLst/>
          </a:prstGeom>
        </p:spPr>
      </p:pic>
    </p:spTree>
    <p:extLst>
      <p:ext uri="{BB962C8B-B14F-4D97-AF65-F5344CB8AC3E}">
        <p14:creationId xmlns:p14="http://schemas.microsoft.com/office/powerpoint/2010/main" val="1569669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1 CuadroTexto">
            <a:extLst>
              <a:ext uri="{FF2B5EF4-FFF2-40B4-BE49-F238E27FC236}">
                <a16:creationId xmlns:a16="http://schemas.microsoft.com/office/drawing/2014/main" id="{DA274EE5-6AC1-4197-83D4-2905A07C53AB}"/>
              </a:ext>
            </a:extLst>
          </p:cNvPr>
          <p:cNvSpPr txBox="1"/>
          <p:nvPr/>
        </p:nvSpPr>
        <p:spPr>
          <a:xfrm>
            <a:off x="1113810" y="3130041"/>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defRPr/>
            </a:pPr>
            <a:r>
              <a:rPr lang="en-US" sz="4200" b="1" cap="all" spc="800">
                <a:effectLst>
                  <a:outerShdw blurRad="38100" dist="38100" dir="2700000" algn="tl">
                    <a:srgbClr val="C0C0C0"/>
                  </a:outerShdw>
                </a:effectLst>
                <a:latin typeface="+mj-lt"/>
                <a:ea typeface="+mj-ea"/>
                <a:cs typeface="+mj-cs"/>
              </a:rPr>
              <a:t>1.1. Aspectos Geológicos </a:t>
            </a:r>
          </a:p>
        </p:txBody>
      </p:sp>
      <p:pic>
        <p:nvPicPr>
          <p:cNvPr id="11" name="Picture 2">
            <a:extLst>
              <a:ext uri="{FF2B5EF4-FFF2-40B4-BE49-F238E27FC236}">
                <a16:creationId xmlns:a16="http://schemas.microsoft.com/office/drawing/2014/main" id="{823BCF32-FA2B-4167-9481-EDA85A38E44D}"/>
              </a:ext>
            </a:extLst>
          </p:cNvPr>
          <p:cNvPicPr>
            <a:picLocks noChangeAspect="1" noChangeArrowheads="1"/>
          </p:cNvPicPr>
          <p:nvPr/>
        </p:nvPicPr>
        <p:blipFill rotWithShape="1">
          <a:blip r:embed="rId4" cstate="print"/>
          <a:srcRect t="7850" b="20322"/>
          <a:stretch/>
        </p:blipFill>
        <p:spPr bwMode="auto">
          <a:xfrm>
            <a:off x="5922492" y="666728"/>
            <a:ext cx="5536001" cy="5465791"/>
          </a:xfrm>
          <a:prstGeom prst="rect">
            <a:avLst/>
          </a:prstGeom>
          <a:solidFill>
            <a:srgbClr val="FFFFFF">
              <a:shade val="85000"/>
            </a:srgbClr>
          </a:solidFill>
        </p:spPr>
      </p:pic>
      <p:sp>
        <p:nvSpPr>
          <p:cNvPr id="2" name="Marcador de fecha 1">
            <a:extLst>
              <a:ext uri="{FF2B5EF4-FFF2-40B4-BE49-F238E27FC236}">
                <a16:creationId xmlns:a16="http://schemas.microsoft.com/office/drawing/2014/main" id="{1161A4CE-53B5-43C2-AD3C-381F886757CE}"/>
              </a:ext>
            </a:extLst>
          </p:cNvPr>
          <p:cNvSpPr>
            <a:spLocks noGrp="1"/>
          </p:cNvSpPr>
          <p:nvPr>
            <p:ph type="dt" sz="half" idx="10"/>
          </p:nvPr>
        </p:nvSpPr>
        <p:spPr>
          <a:xfrm>
            <a:off x="5922492" y="6492240"/>
            <a:ext cx="2743200" cy="365125"/>
          </a:xfrm>
        </p:spPr>
        <p:txBody>
          <a:bodyPr vert="horz" lIns="91440" tIns="45720" rIns="91440" bIns="45720" rtlCol="0" anchor="ctr">
            <a:normAutofit/>
          </a:bodyPr>
          <a:lstStyle/>
          <a:p>
            <a:pPr>
              <a:spcAft>
                <a:spcPts val="600"/>
              </a:spcAft>
              <a:defRPr/>
            </a:pPr>
            <a:fld id="{F136A5F8-8521-4270-90AA-F751A9CE3EBF}" type="datetime1">
              <a:rPr lang="en-US" smtClean="0">
                <a:solidFill>
                  <a:prstClr val="black">
                    <a:tint val="75000"/>
                  </a:prstClr>
                </a:solidFill>
                <a:latin typeface="Calibri" panose="020F0502020204030204"/>
              </a:rPr>
              <a:pPr>
                <a:spcAft>
                  <a:spcPts val="600"/>
                </a:spcAft>
                <a:defRPr/>
              </a:pPr>
              <a:t>11/8/2023</a:t>
            </a:fld>
            <a:endParaRPr lang="en-US">
              <a:solidFill>
                <a:prstClr val="black">
                  <a:tint val="75000"/>
                </a:prstClr>
              </a:solidFill>
              <a:latin typeface="Calibri" panose="020F0502020204030204"/>
            </a:endParaRPr>
          </a:p>
        </p:txBody>
      </p:sp>
      <p:sp>
        <p:nvSpPr>
          <p:cNvPr id="3" name="Marcador de número de diapositiva 2">
            <a:extLst>
              <a:ext uri="{FF2B5EF4-FFF2-40B4-BE49-F238E27FC236}">
                <a16:creationId xmlns:a16="http://schemas.microsoft.com/office/drawing/2014/main" id="{D2E2CA4F-F84C-45B7-81DF-6F9921A656CB}"/>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defRPr/>
            </a:pPr>
            <a:fld id="{5981010B-86DA-4ADF-9F27-44166A92FBA2}" type="slidenum">
              <a:rPr lang="en-US" smtClean="0">
                <a:solidFill>
                  <a:prstClr val="black">
                    <a:tint val="75000"/>
                  </a:prstClr>
                </a:solidFill>
                <a:latin typeface="Calibri" panose="020F0502020204030204"/>
              </a:rPr>
              <a:pPr>
                <a:spcAft>
                  <a:spcPts val="600"/>
                </a:spcAft>
                <a:defRPr/>
              </a:pPr>
              <a:t>12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05477720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460" name="Text Box 4">
            <a:extLst>
              <a:ext uri="{FF2B5EF4-FFF2-40B4-BE49-F238E27FC236}">
                <a16:creationId xmlns:a16="http://schemas.microsoft.com/office/drawing/2014/main" id="{4AA7299D-4B4A-436A-95A5-0AAA232F2A10}"/>
              </a:ext>
            </a:extLst>
          </p:cNvPr>
          <p:cNvSpPr txBox="1">
            <a:spLocks noChangeArrowheads="1"/>
          </p:cNvSpPr>
          <p:nvPr/>
        </p:nvSpPr>
        <p:spPr bwMode="auto">
          <a:xfrm>
            <a:off x="645064" y="525982"/>
            <a:ext cx="4282983" cy="1200361"/>
          </a:xfrm>
          <a:prstGeom prst="rect">
            <a:avLst/>
          </a:prstGeom>
        </p:spPr>
        <p:txBody>
          <a:bodyPr vert="horz" lIns="91440" tIns="45720" rIns="91440" bIns="45720" rtlCol="0" anchor="b">
            <a:norm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90000"/>
              </a:lnSpc>
              <a:spcBef>
                <a:spcPct val="0"/>
              </a:spcBef>
              <a:spcAft>
                <a:spcPts val="600"/>
              </a:spcAft>
            </a:pPr>
            <a:r>
              <a:rPr lang="en-US" altLang="es-PE" sz="3600" b="1" kern="1200" cap="all" spc="200">
                <a:solidFill>
                  <a:schemeClr val="tx1"/>
                </a:solidFill>
                <a:latin typeface="+mj-lt"/>
                <a:ea typeface="+mj-ea"/>
                <a:cs typeface="+mj-cs"/>
              </a:rPr>
              <a:t>1.2. Aspectos Geomecánicos</a:t>
            </a:r>
          </a:p>
        </p:txBody>
      </p:sp>
      <p:sp>
        <p:nvSpPr>
          <p:cNvPr id="19461" name="Text Box 5">
            <a:extLst>
              <a:ext uri="{FF2B5EF4-FFF2-40B4-BE49-F238E27FC236}">
                <a16:creationId xmlns:a16="http://schemas.microsoft.com/office/drawing/2014/main" id="{19AD9AF6-6119-42B2-B610-D309BB569850}"/>
              </a:ext>
            </a:extLst>
          </p:cNvPr>
          <p:cNvSpPr txBox="1">
            <a:spLocks noChangeArrowheads="1"/>
          </p:cNvSpPr>
          <p:nvPr/>
        </p:nvSpPr>
        <p:spPr bwMode="auto">
          <a:xfrm>
            <a:off x="645066" y="2031101"/>
            <a:ext cx="4282984" cy="351194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342900" indent="-228600" eaLnBrk="1" hangingPunct="1">
              <a:lnSpc>
                <a:spcPct val="90000"/>
              </a:lnSpc>
              <a:spcBef>
                <a:spcPts val="700"/>
              </a:spcBef>
              <a:buClr>
                <a:schemeClr val="tx2"/>
              </a:buClr>
              <a:buFont typeface="Arial" panose="020B0604020202020204" pitchFamily="34" charset="0"/>
              <a:buChar char="•"/>
            </a:pPr>
            <a:r>
              <a:rPr lang="en-US" sz="1500">
                <a:latin typeface="+mn-lt"/>
              </a:rPr>
              <a:t>Evaluar las condiciones naturales del yacimiento o ambiente geomecánico </a:t>
            </a:r>
          </a:p>
          <a:p>
            <a:pPr marL="342900" indent="-228600" eaLnBrk="1" hangingPunct="1">
              <a:lnSpc>
                <a:spcPct val="90000"/>
              </a:lnSpc>
              <a:spcBef>
                <a:spcPts val="700"/>
              </a:spcBef>
              <a:buClr>
                <a:schemeClr val="tx2"/>
              </a:buClr>
              <a:buFont typeface="Arial" panose="020B0604020202020204" pitchFamily="34" charset="0"/>
              <a:buChar char="•"/>
            </a:pPr>
            <a:r>
              <a:rPr lang="en-US" sz="1500" b="1">
                <a:latin typeface="+mn-lt"/>
              </a:rPr>
              <a:t>Caracterizar</a:t>
            </a:r>
            <a:r>
              <a:rPr lang="en-US" sz="1500">
                <a:latin typeface="+mn-lt"/>
              </a:rPr>
              <a:t> geomecánicamente la masa rocosa </a:t>
            </a:r>
          </a:p>
          <a:p>
            <a:pPr marL="342900" indent="-228600" eaLnBrk="1" hangingPunct="1">
              <a:lnSpc>
                <a:spcPct val="90000"/>
              </a:lnSpc>
              <a:spcBef>
                <a:spcPts val="700"/>
              </a:spcBef>
              <a:buClr>
                <a:schemeClr val="tx2"/>
              </a:buClr>
              <a:buFont typeface="Arial" panose="020B0604020202020204" pitchFamily="34" charset="0"/>
              <a:buChar char="•"/>
            </a:pPr>
            <a:r>
              <a:rPr lang="en-US" sz="1500" b="1">
                <a:latin typeface="+mn-lt"/>
              </a:rPr>
              <a:t>Clasificar</a:t>
            </a:r>
            <a:r>
              <a:rPr lang="en-US" sz="1500">
                <a:latin typeface="+mn-lt"/>
              </a:rPr>
              <a:t> geomecánicamente la masa rocosa </a:t>
            </a:r>
          </a:p>
          <a:p>
            <a:pPr marL="342900" indent="-228600" eaLnBrk="1" hangingPunct="1">
              <a:lnSpc>
                <a:spcPct val="90000"/>
              </a:lnSpc>
              <a:spcBef>
                <a:spcPts val="700"/>
              </a:spcBef>
              <a:buClr>
                <a:schemeClr val="tx2"/>
              </a:buClr>
              <a:buFont typeface="Arial" panose="020B0604020202020204" pitchFamily="34" charset="0"/>
              <a:buChar char="•"/>
            </a:pPr>
            <a:r>
              <a:rPr lang="en-US" sz="1500" b="1">
                <a:latin typeface="+mn-lt"/>
              </a:rPr>
              <a:t>Zonificar</a:t>
            </a:r>
            <a:r>
              <a:rPr lang="en-US" sz="1500">
                <a:latin typeface="+mn-lt"/>
              </a:rPr>
              <a:t> (dominios) geomecánicamente el yacimiento y su entorno </a:t>
            </a:r>
          </a:p>
          <a:p>
            <a:pPr marL="342900" indent="-228600" eaLnBrk="1" hangingPunct="1">
              <a:lnSpc>
                <a:spcPct val="90000"/>
              </a:lnSpc>
              <a:spcBef>
                <a:spcPts val="700"/>
              </a:spcBef>
              <a:buClr>
                <a:schemeClr val="tx2"/>
              </a:buClr>
              <a:buFont typeface="Arial" panose="020B0604020202020204" pitchFamily="34" charset="0"/>
              <a:buChar char="•"/>
            </a:pPr>
            <a:r>
              <a:rPr lang="en-US" sz="1500">
                <a:latin typeface="+mn-lt"/>
              </a:rPr>
              <a:t>Evaluar las condiciones de estabilidad de las excavaciones  </a:t>
            </a:r>
          </a:p>
          <a:p>
            <a:pPr marL="342900" indent="-228600" eaLnBrk="1" hangingPunct="1">
              <a:lnSpc>
                <a:spcPct val="90000"/>
              </a:lnSpc>
              <a:spcBef>
                <a:spcPts val="700"/>
              </a:spcBef>
              <a:buClr>
                <a:schemeClr val="tx2"/>
              </a:buClr>
              <a:buFont typeface="Arial" panose="020B0604020202020204" pitchFamily="34" charset="0"/>
              <a:buChar char="•"/>
            </a:pPr>
            <a:r>
              <a:rPr lang="en-US" sz="1500">
                <a:latin typeface="+mn-lt"/>
              </a:rPr>
              <a:t>Dimensionar los diferentes componentes estructurales del minado </a:t>
            </a:r>
          </a:p>
          <a:p>
            <a:pPr marL="342900" indent="-228600" eaLnBrk="1" hangingPunct="1">
              <a:lnSpc>
                <a:spcPct val="90000"/>
              </a:lnSpc>
              <a:spcBef>
                <a:spcPts val="700"/>
              </a:spcBef>
              <a:buClr>
                <a:schemeClr val="tx2"/>
              </a:buClr>
              <a:buFont typeface="Arial" panose="020B0604020202020204" pitchFamily="34" charset="0"/>
              <a:buChar char="•"/>
            </a:pPr>
            <a:r>
              <a:rPr lang="en-US" sz="1500">
                <a:latin typeface="+mn-lt"/>
              </a:rPr>
              <a:t>Establecer las estrategias de minado</a:t>
            </a:r>
            <a:endParaRPr lang="en-US" altLang="es-PE" sz="1500">
              <a:latin typeface="+mn-lt"/>
            </a:endParaRPr>
          </a:p>
        </p:txBody>
      </p:sp>
      <p:pic>
        <p:nvPicPr>
          <p:cNvPr id="19482" name="Picture 19481">
            <a:extLst>
              <a:ext uri="{FF2B5EF4-FFF2-40B4-BE49-F238E27FC236}">
                <a16:creationId xmlns:a16="http://schemas.microsoft.com/office/drawing/2014/main" id="{C1F64ADE-D49D-273E-8D4F-2163F8EFC050}"/>
              </a:ext>
            </a:extLst>
          </p:cNvPr>
          <p:cNvPicPr>
            <a:picLocks noChangeAspect="1"/>
          </p:cNvPicPr>
          <p:nvPr/>
        </p:nvPicPr>
        <p:blipFill rotWithShape="1">
          <a:blip r:embed="rId4"/>
          <a:srcRect l="22693" r="37499"/>
          <a:stretch/>
        </p:blipFill>
        <p:spPr>
          <a:xfrm>
            <a:off x="5380010" y="875781"/>
            <a:ext cx="3767883" cy="5324142"/>
          </a:xfrm>
          <a:prstGeom prst="rect">
            <a:avLst/>
          </a:prstGeom>
        </p:spPr>
      </p:pic>
      <p:sp>
        <p:nvSpPr>
          <p:cNvPr id="2" name="Marcador de fecha 1">
            <a:extLst>
              <a:ext uri="{FF2B5EF4-FFF2-40B4-BE49-F238E27FC236}">
                <a16:creationId xmlns:a16="http://schemas.microsoft.com/office/drawing/2014/main" id="{F8CC002D-4AB1-473A-9A76-86BE49C9550C}"/>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CE06DBF7-654A-47AB-A930-09465004FF49}" type="datetime1">
              <a:rPr lang="en-US" smtClean="0"/>
              <a:pPr>
                <a:spcAft>
                  <a:spcPts val="600"/>
                </a:spcAft>
              </a:pPr>
              <a:t>11/8/2023</a:t>
            </a:fld>
            <a:endParaRPr lang="en-US"/>
          </a:p>
        </p:txBody>
      </p:sp>
      <p:sp>
        <p:nvSpPr>
          <p:cNvPr id="19459" name="6 Marcador de número de diapositiva">
            <a:extLst>
              <a:ext uri="{FF2B5EF4-FFF2-40B4-BE49-F238E27FC236}">
                <a16:creationId xmlns:a16="http://schemas.microsoft.com/office/drawing/2014/main" id="{19296ADF-23D7-4568-9458-1283AAF5783A}"/>
              </a:ext>
            </a:extLst>
          </p:cNvPr>
          <p:cNvSpPr>
            <a:spLocks noGrp="1"/>
          </p:cNvSpPr>
          <p:nvPr>
            <p:ph type="sldNum" sz="quarter" idx="12"/>
          </p:nvPr>
        </p:nvSpPr>
        <p:spPr>
          <a:xfrm>
            <a:off x="8610600" y="649224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Aft>
                <a:spcPts val="600"/>
              </a:spcAft>
            </a:pPr>
            <a:fld id="{8F457355-630E-4574-8443-FAE721DE9958}" type="slidenum">
              <a:rPr lang="en-US" altLang="es-PE" sz="1200">
                <a:solidFill>
                  <a:schemeClr val="tx1">
                    <a:tint val="75000"/>
                  </a:schemeClr>
                </a:solidFill>
                <a:latin typeface="+mn-lt"/>
              </a:rPr>
              <a:pPr eaLnBrk="1" hangingPunct="1">
                <a:spcAft>
                  <a:spcPts val="600"/>
                </a:spcAft>
              </a:pPr>
              <a:t>13</a:t>
            </a:fld>
            <a:endParaRPr lang="en-US" altLang="es-PE" sz="1200">
              <a:solidFill>
                <a:schemeClr val="tx1">
                  <a:tint val="75000"/>
                </a:schemeClr>
              </a:solidFill>
              <a:latin typeface="+mn-lt"/>
            </a:endParaRP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CC002D-4AB1-473A-9A76-86BE49C9550C}"/>
              </a:ext>
            </a:extLst>
          </p:cNvPr>
          <p:cNvSpPr>
            <a:spLocks noGrp="1"/>
          </p:cNvSpPr>
          <p:nvPr>
            <p:ph type="dt" sz="half" idx="10"/>
          </p:nvPr>
        </p:nvSpPr>
        <p:spPr/>
        <p:txBody>
          <a:bodyPr/>
          <a:lstStyle/>
          <a:p>
            <a:fld id="{CE06DBF7-654A-47AB-A930-09465004FF49}" type="datetime1">
              <a:rPr lang="es-PE" smtClean="0"/>
              <a:t>8/11/2023</a:t>
            </a:fld>
            <a:endParaRPr lang="es-PE"/>
          </a:p>
        </p:txBody>
      </p:sp>
      <p:sp>
        <p:nvSpPr>
          <p:cNvPr id="19459" name="6 Marcador de número de diapositiva">
            <a:extLst>
              <a:ext uri="{FF2B5EF4-FFF2-40B4-BE49-F238E27FC236}">
                <a16:creationId xmlns:a16="http://schemas.microsoft.com/office/drawing/2014/main" id="{19296ADF-23D7-4568-9458-1283AAF578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F457355-630E-4574-8443-FAE721DE9958}" type="slidenum">
              <a:rPr lang="en-US" altLang="es-PE" sz="1400">
                <a:solidFill>
                  <a:schemeClr val="bg1"/>
                </a:solidFill>
                <a:latin typeface="Times New Roman" panose="02020603050405020304" pitchFamily="18" charset="0"/>
              </a:rPr>
              <a:pPr eaLnBrk="1" hangingPunct="1"/>
              <a:t>14</a:t>
            </a:fld>
            <a:endParaRPr lang="en-US" altLang="es-PE" sz="1400">
              <a:solidFill>
                <a:schemeClr val="bg1"/>
              </a:solidFill>
              <a:latin typeface="Times New Roman" panose="02020603050405020304" pitchFamily="18" charset="0"/>
            </a:endParaRPr>
          </a:p>
        </p:txBody>
      </p:sp>
      <p:sp>
        <p:nvSpPr>
          <p:cNvPr id="19460" name="Text Box 4">
            <a:extLst>
              <a:ext uri="{FF2B5EF4-FFF2-40B4-BE49-F238E27FC236}">
                <a16:creationId xmlns:a16="http://schemas.microsoft.com/office/drawing/2014/main" id="{4AA7299D-4B4A-436A-95A5-0AAA232F2A10}"/>
              </a:ext>
            </a:extLst>
          </p:cNvPr>
          <p:cNvSpPr txBox="1">
            <a:spLocks noChangeArrowheads="1"/>
          </p:cNvSpPr>
          <p:nvPr/>
        </p:nvSpPr>
        <p:spPr bwMode="auto">
          <a:xfrm>
            <a:off x="6260123" y="1380550"/>
            <a:ext cx="5986646"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1.2. Aspectos </a:t>
            </a:r>
            <a:r>
              <a:rPr lang="es-ES" altLang="es-PE" sz="3200" b="1" dirty="0" err="1">
                <a:solidFill>
                  <a:schemeClr val="accent3">
                    <a:lumMod val="75000"/>
                  </a:schemeClr>
                </a:solidFill>
                <a:latin typeface="+mj-lt"/>
              </a:rPr>
              <a:t>Geomecánicos</a:t>
            </a:r>
            <a:endParaRPr lang="es-ES" altLang="es-PE" sz="3200" b="1" dirty="0">
              <a:solidFill>
                <a:schemeClr val="accent3">
                  <a:lumMod val="75000"/>
                </a:schemeClr>
              </a:solidFill>
              <a:latin typeface="+mj-lt"/>
            </a:endParaRPr>
          </a:p>
        </p:txBody>
      </p:sp>
      <p:sp>
        <p:nvSpPr>
          <p:cNvPr id="7" name="CuadroTexto 6">
            <a:extLst>
              <a:ext uri="{FF2B5EF4-FFF2-40B4-BE49-F238E27FC236}">
                <a16:creationId xmlns:a16="http://schemas.microsoft.com/office/drawing/2014/main" id="{E50BBCEC-E05E-4AB3-9C38-1948EBFD1798}"/>
              </a:ext>
            </a:extLst>
          </p:cNvPr>
          <p:cNvSpPr txBox="1"/>
          <p:nvPr/>
        </p:nvSpPr>
        <p:spPr>
          <a:xfrm>
            <a:off x="6733388" y="2505670"/>
            <a:ext cx="5040116" cy="923330"/>
          </a:xfrm>
          <a:prstGeom prst="rect">
            <a:avLst/>
          </a:prstGeom>
          <a:noFill/>
        </p:spPr>
        <p:txBody>
          <a:bodyPr wrap="square">
            <a:spAutoFit/>
          </a:bodyPr>
          <a:lstStyle/>
          <a:p>
            <a:r>
              <a:rPr lang="es-PE" b="1" dirty="0">
                <a:solidFill>
                  <a:schemeClr val="accent3">
                    <a:lumMod val="75000"/>
                  </a:schemeClr>
                </a:solidFill>
              </a:rPr>
              <a:t>a. CARACTERIZAR, CLASIFICAR Y ZONIFICAR GEOMECÁNICAMENTE LA MASA ROCOSA </a:t>
            </a:r>
          </a:p>
        </p:txBody>
      </p:sp>
      <p:sp>
        <p:nvSpPr>
          <p:cNvPr id="9" name="CuadroTexto 8">
            <a:extLst>
              <a:ext uri="{FF2B5EF4-FFF2-40B4-BE49-F238E27FC236}">
                <a16:creationId xmlns:a16="http://schemas.microsoft.com/office/drawing/2014/main" id="{26201AC4-580E-40D3-9443-AE41577E02EE}"/>
              </a:ext>
            </a:extLst>
          </p:cNvPr>
          <p:cNvSpPr txBox="1"/>
          <p:nvPr/>
        </p:nvSpPr>
        <p:spPr>
          <a:xfrm>
            <a:off x="6618020" y="3429000"/>
            <a:ext cx="5040115" cy="3139321"/>
          </a:xfrm>
          <a:prstGeom prst="rect">
            <a:avLst/>
          </a:prstGeom>
          <a:noFill/>
        </p:spPr>
        <p:txBody>
          <a:bodyPr wrap="square">
            <a:spAutoFit/>
          </a:bodyPr>
          <a:lstStyle/>
          <a:p>
            <a:pPr marL="285750" indent="-285750" algn="just">
              <a:buFont typeface="Arial" panose="020B0604020202020204" pitchFamily="34" charset="0"/>
              <a:buChar char="•"/>
            </a:pPr>
            <a:r>
              <a:rPr lang="es-PE" dirty="0"/>
              <a:t>La toma de datos de las características geomecánicas de la mas rocosa (RQD, UCS, condición de las juntas, otros….corresponde a la caracterización. </a:t>
            </a:r>
          </a:p>
          <a:p>
            <a:pPr marL="285750" indent="-285750" algn="just">
              <a:buFont typeface="Arial" panose="020B0604020202020204" pitchFamily="34" charset="0"/>
              <a:buChar char="•"/>
            </a:pPr>
            <a:r>
              <a:rPr lang="es-PE" dirty="0"/>
              <a:t>Hecho la caracterización, se puede clasificar al macizo bajo un criterio de clasificación (RMR, Q, GSI, otros). </a:t>
            </a:r>
          </a:p>
          <a:p>
            <a:pPr marL="285750" indent="-285750" algn="just">
              <a:buFont typeface="Arial" panose="020B0604020202020204" pitchFamily="34" charset="0"/>
              <a:buChar char="•"/>
            </a:pPr>
            <a:r>
              <a:rPr lang="es-PE" dirty="0"/>
              <a:t>Luego de clasificar al macizo según la calidad (ejemplo por RMR), procedo a zonificar en función a dominios estructurales definidos que me permita sectorizar el medio. </a:t>
            </a:r>
          </a:p>
        </p:txBody>
      </p:sp>
      <p:pic>
        <p:nvPicPr>
          <p:cNvPr id="8" name="Imagen 7">
            <a:extLst>
              <a:ext uri="{FF2B5EF4-FFF2-40B4-BE49-F238E27FC236}">
                <a16:creationId xmlns:a16="http://schemas.microsoft.com/office/drawing/2014/main" id="{666A6FBB-78B7-4A4B-BB03-0593BFCE1B1F}"/>
              </a:ext>
            </a:extLst>
          </p:cNvPr>
          <p:cNvPicPr>
            <a:picLocks noChangeAspect="1"/>
          </p:cNvPicPr>
          <p:nvPr/>
        </p:nvPicPr>
        <p:blipFill>
          <a:blip r:embed="rId2"/>
          <a:stretch>
            <a:fillRect/>
          </a:stretch>
        </p:blipFill>
        <p:spPr>
          <a:xfrm>
            <a:off x="762000" y="0"/>
            <a:ext cx="5704144" cy="6858000"/>
          </a:xfrm>
          <a:prstGeom prst="rect">
            <a:avLst/>
          </a:prstGeom>
        </p:spPr>
      </p:pic>
    </p:spTree>
    <p:extLst>
      <p:ext uri="{BB962C8B-B14F-4D97-AF65-F5344CB8AC3E}">
        <p14:creationId xmlns:p14="http://schemas.microsoft.com/office/powerpoint/2010/main" val="266888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CC002D-4AB1-473A-9A76-86BE49C9550C}"/>
              </a:ext>
            </a:extLst>
          </p:cNvPr>
          <p:cNvSpPr>
            <a:spLocks noGrp="1"/>
          </p:cNvSpPr>
          <p:nvPr>
            <p:ph type="dt" sz="half" idx="10"/>
          </p:nvPr>
        </p:nvSpPr>
        <p:spPr/>
        <p:txBody>
          <a:bodyPr/>
          <a:lstStyle/>
          <a:p>
            <a:fld id="{CE06DBF7-654A-47AB-A930-09465004FF49}" type="datetime1">
              <a:rPr lang="es-PE" smtClean="0"/>
              <a:t>8/11/2023</a:t>
            </a:fld>
            <a:endParaRPr lang="es-PE"/>
          </a:p>
        </p:txBody>
      </p:sp>
      <p:sp>
        <p:nvSpPr>
          <p:cNvPr id="19459" name="6 Marcador de número de diapositiva">
            <a:extLst>
              <a:ext uri="{FF2B5EF4-FFF2-40B4-BE49-F238E27FC236}">
                <a16:creationId xmlns:a16="http://schemas.microsoft.com/office/drawing/2014/main" id="{19296ADF-23D7-4568-9458-1283AAF578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F457355-630E-4574-8443-FAE721DE9958}" type="slidenum">
              <a:rPr lang="en-US" altLang="es-PE" sz="1400">
                <a:solidFill>
                  <a:schemeClr val="bg1"/>
                </a:solidFill>
                <a:latin typeface="Times New Roman" panose="02020603050405020304" pitchFamily="18" charset="0"/>
              </a:rPr>
              <a:pPr eaLnBrk="1" hangingPunct="1"/>
              <a:t>15</a:t>
            </a:fld>
            <a:endParaRPr lang="en-US" altLang="es-PE" sz="1400">
              <a:solidFill>
                <a:schemeClr val="bg1"/>
              </a:solidFill>
              <a:latin typeface="Times New Roman" panose="02020603050405020304" pitchFamily="18" charset="0"/>
            </a:endParaRPr>
          </a:p>
        </p:txBody>
      </p:sp>
      <p:sp>
        <p:nvSpPr>
          <p:cNvPr id="19460" name="Text Box 4">
            <a:extLst>
              <a:ext uri="{FF2B5EF4-FFF2-40B4-BE49-F238E27FC236}">
                <a16:creationId xmlns:a16="http://schemas.microsoft.com/office/drawing/2014/main" id="{4AA7299D-4B4A-436A-95A5-0AAA232F2A10}"/>
              </a:ext>
            </a:extLst>
          </p:cNvPr>
          <p:cNvSpPr txBox="1">
            <a:spLocks noChangeArrowheads="1"/>
          </p:cNvSpPr>
          <p:nvPr/>
        </p:nvSpPr>
        <p:spPr bwMode="auto">
          <a:xfrm>
            <a:off x="2424114" y="260350"/>
            <a:ext cx="7272337" cy="584775"/>
          </a:xfrm>
          <a:prstGeom prst="rect">
            <a:avLst/>
          </a:prstGeom>
          <a:noFill/>
          <a:ln>
            <a:noFill/>
          </a:ln>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1.2. Aspectos </a:t>
            </a:r>
            <a:r>
              <a:rPr lang="es-ES" altLang="es-PE" sz="3200" b="1" dirty="0" err="1">
                <a:solidFill>
                  <a:schemeClr val="accent3">
                    <a:lumMod val="75000"/>
                  </a:schemeClr>
                </a:solidFill>
                <a:latin typeface="+mj-lt"/>
              </a:rPr>
              <a:t>Geomecánicos</a:t>
            </a:r>
            <a:endParaRPr lang="es-ES" altLang="es-PE" sz="3200" b="1" dirty="0">
              <a:solidFill>
                <a:schemeClr val="accent3">
                  <a:lumMod val="75000"/>
                </a:schemeClr>
              </a:solidFill>
              <a:latin typeface="+mj-lt"/>
            </a:endParaRPr>
          </a:p>
        </p:txBody>
      </p:sp>
      <p:sp>
        <p:nvSpPr>
          <p:cNvPr id="7" name="CuadroTexto 6">
            <a:extLst>
              <a:ext uri="{FF2B5EF4-FFF2-40B4-BE49-F238E27FC236}">
                <a16:creationId xmlns:a16="http://schemas.microsoft.com/office/drawing/2014/main" id="{E50BBCEC-E05E-4AB3-9C38-1948EBFD1798}"/>
              </a:ext>
            </a:extLst>
          </p:cNvPr>
          <p:cNvSpPr txBox="1"/>
          <p:nvPr/>
        </p:nvSpPr>
        <p:spPr>
          <a:xfrm>
            <a:off x="1251678" y="1040552"/>
            <a:ext cx="10540929" cy="369332"/>
          </a:xfrm>
          <a:prstGeom prst="rect">
            <a:avLst/>
          </a:prstGeom>
          <a:noFill/>
        </p:spPr>
        <p:txBody>
          <a:bodyPr wrap="square">
            <a:spAutoFit/>
          </a:bodyPr>
          <a:lstStyle/>
          <a:p>
            <a:r>
              <a:rPr lang="es-PE" b="1" dirty="0">
                <a:solidFill>
                  <a:schemeClr val="accent3">
                    <a:lumMod val="75000"/>
                  </a:schemeClr>
                </a:solidFill>
              </a:rPr>
              <a:t>b. EVALUACIÓN DE CALIDAD GEOTÉCNICA</a:t>
            </a:r>
          </a:p>
        </p:txBody>
      </p:sp>
      <p:sp>
        <p:nvSpPr>
          <p:cNvPr id="8" name="CuadroTexto 7">
            <a:extLst>
              <a:ext uri="{FF2B5EF4-FFF2-40B4-BE49-F238E27FC236}">
                <a16:creationId xmlns:a16="http://schemas.microsoft.com/office/drawing/2014/main" id="{2D6E7212-5546-4048-9815-CC9E01302A3A}"/>
              </a:ext>
            </a:extLst>
          </p:cNvPr>
          <p:cNvSpPr txBox="1"/>
          <p:nvPr/>
        </p:nvSpPr>
        <p:spPr>
          <a:xfrm>
            <a:off x="1375541" y="1409884"/>
            <a:ext cx="9564782" cy="1200329"/>
          </a:xfrm>
          <a:prstGeom prst="rect">
            <a:avLst/>
          </a:prstGeom>
          <a:noFill/>
        </p:spPr>
        <p:txBody>
          <a:bodyPr wrap="square">
            <a:spAutoFit/>
          </a:bodyPr>
          <a:lstStyle/>
          <a:p>
            <a:pPr algn="just"/>
            <a:r>
              <a:rPr lang="es-PE" dirty="0"/>
              <a:t>El cumplimiento de la línea de diseño corresponde a la suma ponderada del cumplimiento de distintos factores: ancho de berma, ángulo cara de banco, ángulo </a:t>
            </a:r>
            <a:r>
              <a:rPr lang="es-PE" dirty="0" err="1"/>
              <a:t>interrampa</a:t>
            </a:r>
            <a:r>
              <a:rPr lang="es-PE" dirty="0"/>
              <a:t> y distancia pata-pata. Según el porcentaje de cumplimiento, se puede tener una tronadura muy buena, buena, regular, mala o muy mala. </a:t>
            </a:r>
          </a:p>
        </p:txBody>
      </p:sp>
      <p:pic>
        <p:nvPicPr>
          <p:cNvPr id="6" name="Imagen 5">
            <a:extLst>
              <a:ext uri="{FF2B5EF4-FFF2-40B4-BE49-F238E27FC236}">
                <a16:creationId xmlns:a16="http://schemas.microsoft.com/office/drawing/2014/main" id="{4FA19C7F-12E3-4233-9C23-AB3600164C7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Effect>
                      <a14:brightnessContrast bright="20000" contrast="-20000"/>
                    </a14:imgEffect>
                  </a14:imgLayer>
                </a14:imgProps>
              </a:ext>
            </a:extLst>
          </a:blip>
          <a:stretch>
            <a:fillRect/>
          </a:stretch>
        </p:blipFill>
        <p:spPr>
          <a:xfrm>
            <a:off x="1375540" y="3184560"/>
            <a:ext cx="10340144" cy="2626360"/>
          </a:xfrm>
          <a:prstGeom prst="rect">
            <a:avLst/>
          </a:prstGeom>
        </p:spPr>
      </p:pic>
    </p:spTree>
    <p:extLst>
      <p:ext uri="{BB962C8B-B14F-4D97-AF65-F5344CB8AC3E}">
        <p14:creationId xmlns:p14="http://schemas.microsoft.com/office/powerpoint/2010/main" val="2322397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CC002D-4AB1-473A-9A76-86BE49C9550C}"/>
              </a:ext>
            </a:extLst>
          </p:cNvPr>
          <p:cNvSpPr>
            <a:spLocks noGrp="1"/>
          </p:cNvSpPr>
          <p:nvPr>
            <p:ph type="dt" sz="half" idx="10"/>
          </p:nvPr>
        </p:nvSpPr>
        <p:spPr/>
        <p:txBody>
          <a:bodyPr/>
          <a:lstStyle/>
          <a:p>
            <a:fld id="{CE06DBF7-654A-47AB-A930-09465004FF49}" type="datetime1">
              <a:rPr lang="es-PE" smtClean="0"/>
              <a:t>8/11/2023</a:t>
            </a:fld>
            <a:endParaRPr lang="es-PE"/>
          </a:p>
        </p:txBody>
      </p:sp>
      <p:sp>
        <p:nvSpPr>
          <p:cNvPr id="19459" name="6 Marcador de número de diapositiva">
            <a:extLst>
              <a:ext uri="{FF2B5EF4-FFF2-40B4-BE49-F238E27FC236}">
                <a16:creationId xmlns:a16="http://schemas.microsoft.com/office/drawing/2014/main" id="{19296ADF-23D7-4568-9458-1283AAF578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F457355-630E-4574-8443-FAE721DE9958}" type="slidenum">
              <a:rPr lang="en-US" altLang="es-PE" sz="1400">
                <a:solidFill>
                  <a:schemeClr val="bg1"/>
                </a:solidFill>
                <a:latin typeface="Times New Roman" panose="02020603050405020304" pitchFamily="18" charset="0"/>
              </a:rPr>
              <a:pPr eaLnBrk="1" hangingPunct="1"/>
              <a:t>16</a:t>
            </a:fld>
            <a:endParaRPr lang="en-US" altLang="es-PE" sz="1400">
              <a:solidFill>
                <a:schemeClr val="bg1"/>
              </a:solidFill>
              <a:latin typeface="Times New Roman" panose="02020603050405020304" pitchFamily="18" charset="0"/>
            </a:endParaRPr>
          </a:p>
        </p:txBody>
      </p:sp>
      <p:sp>
        <p:nvSpPr>
          <p:cNvPr id="19460" name="Text Box 4">
            <a:extLst>
              <a:ext uri="{FF2B5EF4-FFF2-40B4-BE49-F238E27FC236}">
                <a16:creationId xmlns:a16="http://schemas.microsoft.com/office/drawing/2014/main" id="{4AA7299D-4B4A-436A-95A5-0AAA232F2A10}"/>
              </a:ext>
            </a:extLst>
          </p:cNvPr>
          <p:cNvSpPr txBox="1">
            <a:spLocks noChangeArrowheads="1"/>
          </p:cNvSpPr>
          <p:nvPr/>
        </p:nvSpPr>
        <p:spPr bwMode="auto">
          <a:xfrm>
            <a:off x="2424114" y="260350"/>
            <a:ext cx="7272337" cy="584775"/>
          </a:xfrm>
          <a:prstGeom prst="rect">
            <a:avLst/>
          </a:prstGeom>
          <a:noFill/>
          <a:ln>
            <a:noFill/>
          </a:ln>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1.2. Aspectos </a:t>
            </a:r>
            <a:r>
              <a:rPr lang="es-ES" altLang="es-PE" sz="3200" b="1" dirty="0" err="1">
                <a:solidFill>
                  <a:schemeClr val="accent3">
                    <a:lumMod val="75000"/>
                  </a:schemeClr>
                </a:solidFill>
                <a:latin typeface="+mj-lt"/>
              </a:rPr>
              <a:t>Geomecánicos</a:t>
            </a:r>
            <a:endParaRPr lang="es-ES" altLang="es-PE" sz="3200" b="1" dirty="0">
              <a:solidFill>
                <a:schemeClr val="accent3">
                  <a:lumMod val="75000"/>
                </a:schemeClr>
              </a:solidFill>
              <a:latin typeface="+mj-lt"/>
            </a:endParaRPr>
          </a:p>
        </p:txBody>
      </p:sp>
      <p:sp>
        <p:nvSpPr>
          <p:cNvPr id="7" name="CuadroTexto 6">
            <a:extLst>
              <a:ext uri="{FF2B5EF4-FFF2-40B4-BE49-F238E27FC236}">
                <a16:creationId xmlns:a16="http://schemas.microsoft.com/office/drawing/2014/main" id="{E50BBCEC-E05E-4AB3-9C38-1948EBFD1798}"/>
              </a:ext>
            </a:extLst>
          </p:cNvPr>
          <p:cNvSpPr txBox="1"/>
          <p:nvPr/>
        </p:nvSpPr>
        <p:spPr>
          <a:xfrm>
            <a:off x="1251678" y="1040552"/>
            <a:ext cx="10540929" cy="369332"/>
          </a:xfrm>
          <a:prstGeom prst="rect">
            <a:avLst/>
          </a:prstGeom>
          <a:noFill/>
        </p:spPr>
        <p:txBody>
          <a:bodyPr wrap="square">
            <a:spAutoFit/>
          </a:bodyPr>
          <a:lstStyle/>
          <a:p>
            <a:r>
              <a:rPr lang="es-PE" b="1" dirty="0">
                <a:solidFill>
                  <a:schemeClr val="accent3">
                    <a:lumMod val="75000"/>
                  </a:schemeClr>
                </a:solidFill>
              </a:rPr>
              <a:t>c. EVALUACIÓN DE DAÑO POR VOLADURA</a:t>
            </a:r>
          </a:p>
        </p:txBody>
      </p:sp>
      <p:sp>
        <p:nvSpPr>
          <p:cNvPr id="9" name="CuadroTexto 8">
            <a:extLst>
              <a:ext uri="{FF2B5EF4-FFF2-40B4-BE49-F238E27FC236}">
                <a16:creationId xmlns:a16="http://schemas.microsoft.com/office/drawing/2014/main" id="{482ED193-CDDA-4AEB-A36C-D47F61ED3C55}"/>
              </a:ext>
            </a:extLst>
          </p:cNvPr>
          <p:cNvSpPr txBox="1"/>
          <p:nvPr/>
        </p:nvSpPr>
        <p:spPr>
          <a:xfrm>
            <a:off x="1251678" y="1409884"/>
            <a:ext cx="10178322" cy="923330"/>
          </a:xfrm>
          <a:prstGeom prst="rect">
            <a:avLst/>
          </a:prstGeom>
          <a:noFill/>
        </p:spPr>
        <p:txBody>
          <a:bodyPr wrap="square">
            <a:spAutoFit/>
          </a:bodyPr>
          <a:lstStyle/>
          <a:p>
            <a:pPr algn="just"/>
            <a:r>
              <a:rPr lang="es-PE" dirty="0"/>
              <a:t>En la mayoría de los casos, se considera solo el daño por voladura cuando se generan grietas evidentes en superficie por detrás de los taladros de </a:t>
            </a:r>
            <a:r>
              <a:rPr lang="es-PE" dirty="0" err="1"/>
              <a:t>precorte</a:t>
            </a:r>
            <a:r>
              <a:rPr lang="es-PE" dirty="0"/>
              <a:t>, marcados con banderas. En caso de que exista, se debe aplicar el procedimiento: </a:t>
            </a:r>
          </a:p>
        </p:txBody>
      </p:sp>
      <p:sp>
        <p:nvSpPr>
          <p:cNvPr id="11" name="CuadroTexto 10">
            <a:extLst>
              <a:ext uri="{FF2B5EF4-FFF2-40B4-BE49-F238E27FC236}">
                <a16:creationId xmlns:a16="http://schemas.microsoft.com/office/drawing/2014/main" id="{C07DE2A5-1C7B-4602-8956-4923E3F647E2}"/>
              </a:ext>
            </a:extLst>
          </p:cNvPr>
          <p:cNvSpPr txBox="1"/>
          <p:nvPr/>
        </p:nvSpPr>
        <p:spPr>
          <a:xfrm>
            <a:off x="1348899" y="2333214"/>
            <a:ext cx="6093372" cy="3139321"/>
          </a:xfrm>
          <a:prstGeom prst="rect">
            <a:avLst/>
          </a:prstGeom>
          <a:noFill/>
        </p:spPr>
        <p:txBody>
          <a:bodyPr wrap="square">
            <a:spAutoFit/>
          </a:bodyPr>
          <a:lstStyle/>
          <a:p>
            <a:pPr marL="285750" indent="-285750">
              <a:buFont typeface="Arial" panose="020B0604020202020204" pitchFamily="34" charset="0"/>
              <a:buChar char="•"/>
            </a:pPr>
            <a:r>
              <a:rPr lang="es-PE" dirty="0"/>
              <a:t>Se mide la apertura de las grietas, longitud dañada desde la cresta del banco de diseño y longitud del perímetro dañado, asignándole un puntaje. En función de estos resultados, se clasifica el daño según: </a:t>
            </a:r>
          </a:p>
          <a:p>
            <a:pPr marL="285750" indent="-285750">
              <a:buFont typeface="Arial" panose="020B0604020202020204" pitchFamily="34" charset="0"/>
              <a:buChar char="•"/>
            </a:pPr>
            <a:endParaRPr lang="es-PE" dirty="0"/>
          </a:p>
          <a:p>
            <a:pPr marL="285750" indent="-285750">
              <a:buFont typeface="Arial" panose="020B0604020202020204" pitchFamily="34" charset="0"/>
              <a:buChar char="•"/>
            </a:pPr>
            <a:endParaRPr lang="es-PE" dirty="0"/>
          </a:p>
          <a:p>
            <a:pPr marL="285750" indent="-285750">
              <a:buFont typeface="Arial" panose="020B0604020202020204" pitchFamily="34" charset="0"/>
              <a:buChar char="•"/>
            </a:pPr>
            <a:endParaRPr lang="es-PE" dirty="0"/>
          </a:p>
          <a:p>
            <a:endParaRPr lang="es-PE" dirty="0"/>
          </a:p>
          <a:p>
            <a:endParaRPr lang="es-PE" dirty="0"/>
          </a:p>
          <a:p>
            <a:pPr marL="285750" indent="-285750">
              <a:buFont typeface="Arial" panose="020B0604020202020204" pitchFamily="34" charset="0"/>
              <a:buChar char="•"/>
            </a:pPr>
            <a:r>
              <a:rPr lang="es-PE" dirty="0"/>
              <a:t>Se modifica el diseño para ejercer un nuevo cumplimiento de línea de diseño.</a:t>
            </a:r>
          </a:p>
        </p:txBody>
      </p:sp>
      <p:pic>
        <p:nvPicPr>
          <p:cNvPr id="10" name="Imagen 9">
            <a:extLst>
              <a:ext uri="{FF2B5EF4-FFF2-40B4-BE49-F238E27FC236}">
                <a16:creationId xmlns:a16="http://schemas.microsoft.com/office/drawing/2014/main" id="{AF9EA5DE-DAAF-4D19-A92A-66148CF45AC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Effect>
                      <a14:brightnessContrast bright="20000" contrast="-20000"/>
                    </a14:imgEffect>
                  </a14:imgLayer>
                </a14:imgProps>
              </a:ext>
            </a:extLst>
          </a:blip>
          <a:stretch>
            <a:fillRect/>
          </a:stretch>
        </p:blipFill>
        <p:spPr>
          <a:xfrm>
            <a:off x="1850591" y="3429000"/>
            <a:ext cx="4269691" cy="1458590"/>
          </a:xfrm>
          <a:prstGeom prst="rect">
            <a:avLst/>
          </a:prstGeom>
        </p:spPr>
      </p:pic>
      <p:sp>
        <p:nvSpPr>
          <p:cNvPr id="15" name="CuadroTexto 14">
            <a:extLst>
              <a:ext uri="{FF2B5EF4-FFF2-40B4-BE49-F238E27FC236}">
                <a16:creationId xmlns:a16="http://schemas.microsoft.com/office/drawing/2014/main" id="{3B4D949E-F284-4641-9FD5-7DC34DB68AD9}"/>
              </a:ext>
            </a:extLst>
          </p:cNvPr>
          <p:cNvSpPr txBox="1"/>
          <p:nvPr/>
        </p:nvSpPr>
        <p:spPr>
          <a:xfrm>
            <a:off x="2218156" y="5600941"/>
            <a:ext cx="8245365" cy="646331"/>
          </a:xfrm>
          <a:prstGeom prst="rect">
            <a:avLst/>
          </a:prstGeom>
          <a:noFill/>
        </p:spPr>
        <p:txBody>
          <a:bodyPr wrap="square">
            <a:spAutoFit/>
          </a:bodyPr>
          <a:lstStyle/>
          <a:p>
            <a:r>
              <a:rPr lang="es-PE" dirty="0">
                <a:solidFill>
                  <a:schemeClr val="accent3">
                    <a:lumMod val="75000"/>
                  </a:schemeClr>
                </a:solidFill>
              </a:rPr>
              <a:t>“No se considera como daño lo que se encuentra bajo superficie, como extensión de fracturas, intenso fracturamiento, etc.”</a:t>
            </a:r>
          </a:p>
        </p:txBody>
      </p:sp>
    </p:spTree>
    <p:extLst>
      <p:ext uri="{BB962C8B-B14F-4D97-AF65-F5344CB8AC3E}">
        <p14:creationId xmlns:p14="http://schemas.microsoft.com/office/powerpoint/2010/main" val="16733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7">
            <a:extLst>
              <a:ext uri="{FF2B5EF4-FFF2-40B4-BE49-F238E27FC236}">
                <a16:creationId xmlns:a16="http://schemas.microsoft.com/office/drawing/2014/main" id="{B74FD699-F964-49A8-9033-E9B3911FA621}"/>
              </a:ext>
            </a:extLst>
          </p:cNvPr>
          <p:cNvGraphicFramePr>
            <a:graphicFrameLocks noGrp="1" noChangeAspect="1"/>
          </p:cNvGraphicFramePr>
          <p:nvPr>
            <p:ph sz="half" idx="1"/>
          </p:nvPr>
        </p:nvGraphicFramePr>
        <p:xfrm>
          <a:off x="4059238" y="3068638"/>
          <a:ext cx="4371975" cy="760412"/>
        </p:xfrm>
        <a:graphic>
          <a:graphicData uri="http://schemas.openxmlformats.org/presentationml/2006/ole">
            <mc:AlternateContent xmlns:mc="http://schemas.openxmlformats.org/markup-compatibility/2006">
              <mc:Choice xmlns:v="urn:schemas-microsoft-com:vml" Requires="v">
                <p:oleObj name="Ecuación" r:id="rId2" imgW="3504960" imgH="609480" progId="Equation.3">
                  <p:embed/>
                </p:oleObj>
              </mc:Choice>
              <mc:Fallback>
                <p:oleObj name="Ecuación" r:id="rId2" imgW="3504960" imgH="609480" progId="Equation.3">
                  <p:embed/>
                  <p:pic>
                    <p:nvPicPr>
                      <p:cNvPr id="19458" name="Object 7">
                        <a:extLst>
                          <a:ext uri="{FF2B5EF4-FFF2-40B4-BE49-F238E27FC236}">
                            <a16:creationId xmlns:a16="http://schemas.microsoft.com/office/drawing/2014/main" id="{B74FD699-F964-49A8-9033-E9B3911FA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238" y="3068638"/>
                        <a:ext cx="4371975" cy="760412"/>
                      </a:xfrm>
                      <a:prstGeom prst="rect">
                        <a:avLst/>
                      </a:prstGeom>
                      <a:noFill/>
                      <a:ln>
                        <a:solidFill>
                          <a:srgbClr val="00B050"/>
                        </a:solidFill>
                      </a:ln>
                      <a:effectLst/>
                    </p:spPr>
                  </p:pic>
                </p:oleObj>
              </mc:Fallback>
            </mc:AlternateContent>
          </a:graphicData>
        </a:graphic>
      </p:graphicFrame>
      <p:graphicFrame>
        <p:nvGraphicFramePr>
          <p:cNvPr id="218154" name="Group 42">
            <a:extLst>
              <a:ext uri="{FF2B5EF4-FFF2-40B4-BE49-F238E27FC236}">
                <a16:creationId xmlns:a16="http://schemas.microsoft.com/office/drawing/2014/main" id="{C3DD4ED1-5610-4F9B-9DB7-2C58B3D4367F}"/>
              </a:ext>
            </a:extLst>
          </p:cNvPr>
          <p:cNvGraphicFramePr>
            <a:graphicFrameLocks noGrp="1"/>
          </p:cNvGraphicFramePr>
          <p:nvPr>
            <p:ph sz="half" idx="2"/>
          </p:nvPr>
        </p:nvGraphicFramePr>
        <p:xfrm>
          <a:off x="3935413" y="4005263"/>
          <a:ext cx="5688012" cy="2413000"/>
        </p:xfrm>
        <a:graphic>
          <a:graphicData uri="http://schemas.openxmlformats.org/drawingml/2006/table">
            <a:tbl>
              <a:tblPr/>
              <a:tblGrid>
                <a:gridCol w="3038475">
                  <a:extLst>
                    <a:ext uri="{9D8B030D-6E8A-4147-A177-3AD203B41FA5}">
                      <a16:colId xmlns:a16="http://schemas.microsoft.com/office/drawing/2014/main" val="20000"/>
                    </a:ext>
                  </a:extLst>
                </a:gridCol>
                <a:gridCol w="2649537">
                  <a:extLst>
                    <a:ext uri="{9D8B030D-6E8A-4147-A177-3AD203B41FA5}">
                      <a16:colId xmlns:a16="http://schemas.microsoft.com/office/drawing/2014/main" val="20001"/>
                    </a:ext>
                  </a:extLst>
                </a:gridCol>
              </a:tblGrid>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rgbClr val="0000CC"/>
                          </a:solidFill>
                          <a:effectLst/>
                          <a:latin typeface="Arial" charset="0"/>
                        </a:rPr>
                        <a:t>RQD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rgbClr val="0000CC"/>
                          </a:solidFill>
                          <a:effectLst/>
                          <a:latin typeface="Arial" charset="0"/>
                        </a:rPr>
                        <a:t>Calidad de la roca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100 – 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Muy buena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90 – 75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Buena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1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75 – 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Mediana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50 – 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Mala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5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25 - 0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a:ln>
                            <a:noFill/>
                          </a:ln>
                          <a:solidFill>
                            <a:schemeClr val="tx1"/>
                          </a:solidFill>
                          <a:effectLst/>
                          <a:latin typeface="Arial" charset="0"/>
                        </a:rPr>
                        <a:t>Muy mala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Marcador de fecha 1">
            <a:extLst>
              <a:ext uri="{FF2B5EF4-FFF2-40B4-BE49-F238E27FC236}">
                <a16:creationId xmlns:a16="http://schemas.microsoft.com/office/drawing/2014/main" id="{F8CC002D-4AB1-473A-9A76-86BE49C9550C}"/>
              </a:ext>
            </a:extLst>
          </p:cNvPr>
          <p:cNvSpPr>
            <a:spLocks noGrp="1"/>
          </p:cNvSpPr>
          <p:nvPr>
            <p:ph type="dt" sz="half" idx="10"/>
          </p:nvPr>
        </p:nvSpPr>
        <p:spPr/>
        <p:txBody>
          <a:bodyPr/>
          <a:lstStyle/>
          <a:p>
            <a:fld id="{CE06DBF7-654A-47AB-A930-09465004FF49}" type="datetime1">
              <a:rPr lang="es-PE" smtClean="0"/>
              <a:t>8/11/2023</a:t>
            </a:fld>
            <a:endParaRPr lang="es-PE"/>
          </a:p>
        </p:txBody>
      </p:sp>
      <p:sp>
        <p:nvSpPr>
          <p:cNvPr id="19459" name="6 Marcador de número de diapositiva">
            <a:extLst>
              <a:ext uri="{FF2B5EF4-FFF2-40B4-BE49-F238E27FC236}">
                <a16:creationId xmlns:a16="http://schemas.microsoft.com/office/drawing/2014/main" id="{19296ADF-23D7-4568-9458-1283AAF578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F457355-630E-4574-8443-FAE721DE9958}" type="slidenum">
              <a:rPr lang="en-US" altLang="es-PE" sz="1400">
                <a:solidFill>
                  <a:schemeClr val="bg1"/>
                </a:solidFill>
                <a:latin typeface="Times New Roman" panose="02020603050405020304" pitchFamily="18" charset="0"/>
              </a:rPr>
              <a:pPr eaLnBrk="1" hangingPunct="1"/>
              <a:t>17</a:t>
            </a:fld>
            <a:endParaRPr lang="en-US" altLang="es-PE" sz="1400">
              <a:solidFill>
                <a:schemeClr val="bg1"/>
              </a:solidFill>
              <a:latin typeface="Times New Roman" panose="02020603050405020304" pitchFamily="18" charset="0"/>
            </a:endParaRPr>
          </a:p>
        </p:txBody>
      </p:sp>
      <p:sp>
        <p:nvSpPr>
          <p:cNvPr id="19460" name="Text Box 4">
            <a:extLst>
              <a:ext uri="{FF2B5EF4-FFF2-40B4-BE49-F238E27FC236}">
                <a16:creationId xmlns:a16="http://schemas.microsoft.com/office/drawing/2014/main" id="{4AA7299D-4B4A-436A-95A5-0AAA232F2A10}"/>
              </a:ext>
            </a:extLst>
          </p:cNvPr>
          <p:cNvSpPr txBox="1">
            <a:spLocks noChangeArrowheads="1"/>
          </p:cNvSpPr>
          <p:nvPr/>
        </p:nvSpPr>
        <p:spPr bwMode="auto">
          <a:xfrm>
            <a:off x="2424114" y="260350"/>
            <a:ext cx="7272337" cy="584775"/>
          </a:xfrm>
          <a:prstGeom prst="rect">
            <a:avLst/>
          </a:prstGeom>
          <a:noFill/>
          <a:ln>
            <a:noFill/>
          </a:ln>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1.2. Aspectos </a:t>
            </a:r>
            <a:r>
              <a:rPr lang="es-ES" altLang="es-PE" sz="3200" b="1" dirty="0" err="1">
                <a:solidFill>
                  <a:schemeClr val="accent3">
                    <a:lumMod val="75000"/>
                  </a:schemeClr>
                </a:solidFill>
                <a:latin typeface="+mj-lt"/>
              </a:rPr>
              <a:t>Geomecánicos</a:t>
            </a:r>
            <a:endParaRPr lang="es-ES" altLang="es-PE" sz="3200" b="1" dirty="0">
              <a:solidFill>
                <a:schemeClr val="accent3">
                  <a:lumMod val="75000"/>
                </a:schemeClr>
              </a:solidFill>
              <a:latin typeface="+mj-lt"/>
            </a:endParaRPr>
          </a:p>
        </p:txBody>
      </p:sp>
      <p:sp>
        <p:nvSpPr>
          <p:cNvPr id="19461" name="Text Box 5">
            <a:extLst>
              <a:ext uri="{FF2B5EF4-FFF2-40B4-BE49-F238E27FC236}">
                <a16:creationId xmlns:a16="http://schemas.microsoft.com/office/drawing/2014/main" id="{19AD9AF6-6119-42B2-B610-D309BB569850}"/>
              </a:ext>
            </a:extLst>
          </p:cNvPr>
          <p:cNvSpPr txBox="1">
            <a:spLocks noChangeArrowheads="1"/>
          </p:cNvSpPr>
          <p:nvPr/>
        </p:nvSpPr>
        <p:spPr bwMode="auto">
          <a:xfrm>
            <a:off x="1703388" y="1341439"/>
            <a:ext cx="86407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pPr>
            <a:r>
              <a:rPr lang="es-ES" altLang="es-PE" dirty="0"/>
              <a:t>Muchos investigadores han caracterizado el macizo rocoso, cabe enfatizar esta caracterización es empírica, entre las mas usadas a nivel mundial se tiene:</a:t>
            </a:r>
          </a:p>
        </p:txBody>
      </p:sp>
      <p:sp>
        <p:nvSpPr>
          <p:cNvPr id="19462" name="Text Box 6">
            <a:extLst>
              <a:ext uri="{FF2B5EF4-FFF2-40B4-BE49-F238E27FC236}">
                <a16:creationId xmlns:a16="http://schemas.microsoft.com/office/drawing/2014/main" id="{94710854-9AC3-4B6F-8F5B-369222D3882C}"/>
              </a:ext>
            </a:extLst>
          </p:cNvPr>
          <p:cNvSpPr txBox="1">
            <a:spLocks noChangeArrowheads="1"/>
          </p:cNvSpPr>
          <p:nvPr/>
        </p:nvSpPr>
        <p:spPr bwMode="auto">
          <a:xfrm>
            <a:off x="1774825" y="2565400"/>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buClr>
                <a:srgbClr val="FF0000"/>
              </a:buClr>
              <a:buFontTx/>
              <a:buAutoNum type="alphaLcPeriod"/>
            </a:pPr>
            <a:r>
              <a:rPr lang="es-ES_tradnl" altLang="es-PE" b="1" dirty="0">
                <a:solidFill>
                  <a:schemeClr val="accent3">
                    <a:lumMod val="75000"/>
                  </a:schemeClr>
                </a:solidFill>
              </a:rPr>
              <a:t>D. Deere: RQD (Rock </a:t>
            </a:r>
            <a:r>
              <a:rPr lang="es-ES_tradnl" altLang="es-PE" b="1" dirty="0" err="1">
                <a:solidFill>
                  <a:schemeClr val="accent3">
                    <a:lumMod val="75000"/>
                  </a:schemeClr>
                </a:solidFill>
              </a:rPr>
              <a:t>Quality</a:t>
            </a:r>
            <a:r>
              <a:rPr lang="es-ES_tradnl" altLang="es-PE" b="1" dirty="0">
                <a:solidFill>
                  <a:schemeClr val="accent3">
                    <a:lumMod val="75000"/>
                  </a:schemeClr>
                </a:solidFill>
              </a:rPr>
              <a:t> </a:t>
            </a:r>
            <a:r>
              <a:rPr lang="es-ES_tradnl" altLang="es-PE" b="1" dirty="0" err="1">
                <a:solidFill>
                  <a:schemeClr val="accent3">
                    <a:lumMod val="75000"/>
                  </a:schemeClr>
                </a:solidFill>
              </a:rPr>
              <a:t>Designation</a:t>
            </a:r>
            <a:r>
              <a:rPr lang="es-ES_tradnl" altLang="es-PE" b="1" dirty="0">
                <a:solidFill>
                  <a:schemeClr val="accent3">
                    <a:lumMod val="75000"/>
                  </a:schemeClr>
                </a:solidFill>
              </a:rPr>
              <a:t>)</a:t>
            </a:r>
            <a:endParaRPr lang="es-ES" altLang="es-PE" b="1" dirty="0">
              <a:solidFill>
                <a:schemeClr val="accent3">
                  <a:lumMod val="75000"/>
                </a:schemeClr>
              </a:solidFill>
            </a:endParaRPr>
          </a:p>
        </p:txBody>
      </p:sp>
    </p:spTree>
    <p:extLst>
      <p:ext uri="{BB962C8B-B14F-4D97-AF65-F5344CB8AC3E}">
        <p14:creationId xmlns:p14="http://schemas.microsoft.com/office/powerpoint/2010/main" val="623575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4">
            <a:extLst>
              <a:ext uri="{FF2B5EF4-FFF2-40B4-BE49-F238E27FC236}">
                <a16:creationId xmlns:a16="http://schemas.microsoft.com/office/drawing/2014/main" id="{120763EB-F9E5-423D-9765-9B259E85CC80}"/>
              </a:ext>
            </a:extLst>
          </p:cNvPr>
          <p:cNvGraphicFramePr>
            <a:graphicFrameLocks noGrp="1" noChangeAspect="1"/>
          </p:cNvGraphicFramePr>
          <p:nvPr>
            <p:ph sz="half" idx="1"/>
          </p:nvPr>
        </p:nvGraphicFramePr>
        <p:xfrm>
          <a:off x="5449888" y="1844675"/>
          <a:ext cx="4029075" cy="746125"/>
        </p:xfrm>
        <a:graphic>
          <a:graphicData uri="http://schemas.openxmlformats.org/presentationml/2006/ole">
            <mc:AlternateContent xmlns:mc="http://schemas.openxmlformats.org/markup-compatibility/2006">
              <mc:Choice xmlns:v="urn:schemas-microsoft-com:vml" Requires="v">
                <p:oleObj name="Ecuación" r:id="rId2" imgW="1714320" imgH="317160" progId="Equation.3">
                  <p:embed/>
                </p:oleObj>
              </mc:Choice>
              <mc:Fallback>
                <p:oleObj name="Ecuación" r:id="rId2" imgW="1714320" imgH="317160" progId="Equation.3">
                  <p:embed/>
                  <p:pic>
                    <p:nvPicPr>
                      <p:cNvPr id="20482" name="Object 4">
                        <a:extLst>
                          <a:ext uri="{FF2B5EF4-FFF2-40B4-BE49-F238E27FC236}">
                            <a16:creationId xmlns:a16="http://schemas.microsoft.com/office/drawing/2014/main" id="{120763EB-F9E5-423D-9765-9B259E85C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9888" y="1844675"/>
                        <a:ext cx="4029075" cy="746125"/>
                      </a:xfrm>
                      <a:prstGeom prst="rect">
                        <a:avLst/>
                      </a:prstGeom>
                      <a:noFill/>
                      <a:ln>
                        <a:solidFill>
                          <a:srgbClr val="00B050"/>
                        </a:solidFill>
                      </a:ln>
                      <a:effectLst/>
                    </p:spPr>
                  </p:pic>
                </p:oleObj>
              </mc:Fallback>
            </mc:AlternateContent>
          </a:graphicData>
        </a:graphic>
      </p:graphicFrame>
      <p:graphicFrame>
        <p:nvGraphicFramePr>
          <p:cNvPr id="20483" name="Object 6">
            <a:extLst>
              <a:ext uri="{FF2B5EF4-FFF2-40B4-BE49-F238E27FC236}">
                <a16:creationId xmlns:a16="http://schemas.microsoft.com/office/drawing/2014/main" id="{054775D1-CAB1-42FC-9935-9F5BC5403418}"/>
              </a:ext>
            </a:extLst>
          </p:cNvPr>
          <p:cNvGraphicFramePr>
            <a:graphicFrameLocks noGrp="1" noChangeAspect="1"/>
          </p:cNvGraphicFramePr>
          <p:nvPr>
            <p:ph sz="quarter" idx="2"/>
          </p:nvPr>
        </p:nvGraphicFramePr>
        <p:xfrm>
          <a:off x="2568575" y="5084763"/>
          <a:ext cx="3524250" cy="598487"/>
        </p:xfrm>
        <a:graphic>
          <a:graphicData uri="http://schemas.openxmlformats.org/presentationml/2006/ole">
            <mc:AlternateContent xmlns:mc="http://schemas.openxmlformats.org/markup-compatibility/2006">
              <mc:Choice xmlns:v="urn:schemas-microsoft-com:vml" Requires="v">
                <p:oleObj name="Ecuación" r:id="rId4" imgW="1346040" imgH="228600" progId="Equation.3">
                  <p:embed/>
                </p:oleObj>
              </mc:Choice>
              <mc:Fallback>
                <p:oleObj name="Ecuación" r:id="rId4" imgW="1346040" imgH="228600" progId="Equation.3">
                  <p:embed/>
                  <p:pic>
                    <p:nvPicPr>
                      <p:cNvPr id="20483" name="Object 6">
                        <a:extLst>
                          <a:ext uri="{FF2B5EF4-FFF2-40B4-BE49-F238E27FC236}">
                            <a16:creationId xmlns:a16="http://schemas.microsoft.com/office/drawing/2014/main" id="{054775D1-CAB1-42FC-9935-9F5BC5403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8575" y="5084763"/>
                        <a:ext cx="3524250" cy="598487"/>
                      </a:xfrm>
                      <a:prstGeom prst="rect">
                        <a:avLst/>
                      </a:prstGeom>
                      <a:noFill/>
                      <a:ln>
                        <a:solidFill>
                          <a:srgbClr val="00B050"/>
                        </a:solidFill>
                      </a:ln>
                      <a:effectLst/>
                    </p:spPr>
                  </p:pic>
                </p:oleObj>
              </mc:Fallback>
            </mc:AlternateContent>
          </a:graphicData>
        </a:graphic>
      </p:graphicFrame>
      <p:graphicFrame>
        <p:nvGraphicFramePr>
          <p:cNvPr id="20484" name="Object 9">
            <a:extLst>
              <a:ext uri="{FF2B5EF4-FFF2-40B4-BE49-F238E27FC236}">
                <a16:creationId xmlns:a16="http://schemas.microsoft.com/office/drawing/2014/main" id="{AADC0FD4-1752-421B-9156-8D341FC68B7C}"/>
              </a:ext>
            </a:extLst>
          </p:cNvPr>
          <p:cNvGraphicFramePr>
            <a:graphicFrameLocks noGrp="1" noChangeAspect="1"/>
          </p:cNvGraphicFramePr>
          <p:nvPr>
            <p:ph sz="quarter" idx="3"/>
          </p:nvPr>
        </p:nvGraphicFramePr>
        <p:xfrm>
          <a:off x="7391400" y="5084763"/>
          <a:ext cx="2808288" cy="708025"/>
        </p:xfrm>
        <a:graphic>
          <a:graphicData uri="http://schemas.openxmlformats.org/presentationml/2006/ole">
            <mc:AlternateContent xmlns:mc="http://schemas.openxmlformats.org/markup-compatibility/2006">
              <mc:Choice xmlns:v="urn:schemas-microsoft-com:vml" Requires="v">
                <p:oleObj name="Ecuación" r:id="rId6" imgW="1562040" imgH="393480" progId="Equation.3">
                  <p:embed/>
                </p:oleObj>
              </mc:Choice>
              <mc:Fallback>
                <p:oleObj name="Ecuación" r:id="rId6" imgW="1562040" imgH="393480" progId="Equation.3">
                  <p:embed/>
                  <p:pic>
                    <p:nvPicPr>
                      <p:cNvPr id="20484" name="Object 9">
                        <a:extLst>
                          <a:ext uri="{FF2B5EF4-FFF2-40B4-BE49-F238E27FC236}">
                            <a16:creationId xmlns:a16="http://schemas.microsoft.com/office/drawing/2014/main" id="{AADC0FD4-1752-421B-9156-8D341FC68B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5084763"/>
                        <a:ext cx="2808288"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Marcador de fecha 1">
            <a:extLst>
              <a:ext uri="{FF2B5EF4-FFF2-40B4-BE49-F238E27FC236}">
                <a16:creationId xmlns:a16="http://schemas.microsoft.com/office/drawing/2014/main" id="{6258A7EB-BD67-4A2A-9369-D20C9312EF21}"/>
              </a:ext>
            </a:extLst>
          </p:cNvPr>
          <p:cNvSpPr>
            <a:spLocks noGrp="1"/>
          </p:cNvSpPr>
          <p:nvPr>
            <p:ph type="dt" sz="half" idx="10"/>
          </p:nvPr>
        </p:nvSpPr>
        <p:spPr/>
        <p:txBody>
          <a:bodyPr/>
          <a:lstStyle/>
          <a:p>
            <a:pPr>
              <a:defRPr/>
            </a:pPr>
            <a:fld id="{DC5911B0-520F-469E-A740-C3744660B853}" type="datetime1">
              <a:rPr lang="es-PE" smtClean="0"/>
              <a:t>8/11/2023</a:t>
            </a:fld>
            <a:endParaRPr lang="en-US"/>
          </a:p>
        </p:txBody>
      </p:sp>
      <p:sp>
        <p:nvSpPr>
          <p:cNvPr id="20485" name="7 Marcador de número de diapositiva">
            <a:extLst>
              <a:ext uri="{FF2B5EF4-FFF2-40B4-BE49-F238E27FC236}">
                <a16:creationId xmlns:a16="http://schemas.microsoft.com/office/drawing/2014/main" id="{7473CCA9-799F-4BF0-97A1-1723A08344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B3D4CAE0-23BF-43E3-ABAC-C3D046E45C88}" type="slidenum">
              <a:rPr lang="en-US" altLang="es-PE" sz="1400">
                <a:solidFill>
                  <a:schemeClr val="bg1"/>
                </a:solidFill>
                <a:latin typeface="Times New Roman" panose="02020603050405020304" pitchFamily="18" charset="0"/>
              </a:rPr>
              <a:pPr eaLnBrk="1" hangingPunct="1"/>
              <a:t>18</a:t>
            </a:fld>
            <a:endParaRPr lang="en-US" altLang="es-PE" sz="1400">
              <a:solidFill>
                <a:schemeClr val="bg1"/>
              </a:solidFill>
              <a:latin typeface="Times New Roman" panose="02020603050405020304" pitchFamily="18" charset="0"/>
            </a:endParaRPr>
          </a:p>
        </p:txBody>
      </p:sp>
      <p:sp>
        <p:nvSpPr>
          <p:cNvPr id="20486" name="Text Box 13">
            <a:extLst>
              <a:ext uri="{FF2B5EF4-FFF2-40B4-BE49-F238E27FC236}">
                <a16:creationId xmlns:a16="http://schemas.microsoft.com/office/drawing/2014/main" id="{E2CA3C2F-51C9-4F16-AB1E-166309E00F07}"/>
              </a:ext>
            </a:extLst>
          </p:cNvPr>
          <p:cNvSpPr txBox="1">
            <a:spLocks noChangeArrowheads="1"/>
          </p:cNvSpPr>
          <p:nvPr/>
        </p:nvSpPr>
        <p:spPr bwMode="auto">
          <a:xfrm>
            <a:off x="1703388" y="2492375"/>
            <a:ext cx="76327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s-ES_tradnl" altLang="es-PE" b="1" dirty="0"/>
              <a:t>Donde:</a:t>
            </a:r>
          </a:p>
          <a:p>
            <a:pPr eaLnBrk="1" hangingPunct="1"/>
            <a:r>
              <a:rPr lang="es-ES_tradnl" altLang="es-PE" b="1" dirty="0" err="1"/>
              <a:t>Jv</a:t>
            </a:r>
            <a:r>
              <a:rPr lang="es-ES_tradnl" altLang="es-PE" b="1" dirty="0"/>
              <a:t> = Numero de contactos por metro cúbico</a:t>
            </a:r>
          </a:p>
          <a:p>
            <a:pPr eaLnBrk="1" hangingPunct="1"/>
            <a:r>
              <a:rPr lang="es-ES_tradnl" altLang="es-PE" b="1" dirty="0" err="1"/>
              <a:t>Jv</a:t>
            </a:r>
            <a:r>
              <a:rPr lang="es-ES_tradnl" altLang="es-PE" b="1" dirty="0"/>
              <a:t> =   </a:t>
            </a:r>
            <a:r>
              <a:rPr lang="es-ES_tradnl" altLang="es-PE" b="1" dirty="0" err="1"/>
              <a:t>Jx</a:t>
            </a:r>
            <a:r>
              <a:rPr lang="es-ES_tradnl" altLang="es-PE" b="1" dirty="0"/>
              <a:t>  +  </a:t>
            </a:r>
            <a:r>
              <a:rPr lang="es-ES_tradnl" altLang="es-PE" b="1" dirty="0" err="1"/>
              <a:t>Jy</a:t>
            </a:r>
            <a:r>
              <a:rPr lang="es-ES_tradnl" altLang="es-PE" b="1" dirty="0"/>
              <a:t>  +  </a:t>
            </a:r>
            <a:r>
              <a:rPr lang="es-ES_tradnl" altLang="es-PE" b="1" dirty="0" err="1"/>
              <a:t>Jz</a:t>
            </a:r>
            <a:endParaRPr lang="es-ES_tradnl" altLang="es-PE" b="1" dirty="0"/>
          </a:p>
          <a:p>
            <a:pPr eaLnBrk="1" hangingPunct="1"/>
            <a:r>
              <a:rPr lang="es-ES_tradnl" altLang="es-PE" b="1" dirty="0"/>
              <a:t>Para </a:t>
            </a:r>
            <a:r>
              <a:rPr lang="es-ES_tradnl" altLang="es-PE" b="1" dirty="0" err="1"/>
              <a:t>Jv</a:t>
            </a:r>
            <a:r>
              <a:rPr lang="es-ES_tradnl" altLang="es-PE" b="1" dirty="0"/>
              <a:t> &lt; 5 ==&gt;  RQD = 100</a:t>
            </a:r>
            <a:endParaRPr lang="es-ES" altLang="es-PE" dirty="0"/>
          </a:p>
        </p:txBody>
      </p:sp>
      <p:sp>
        <p:nvSpPr>
          <p:cNvPr id="20487" name="Text Box 14">
            <a:extLst>
              <a:ext uri="{FF2B5EF4-FFF2-40B4-BE49-F238E27FC236}">
                <a16:creationId xmlns:a16="http://schemas.microsoft.com/office/drawing/2014/main" id="{0B289702-20C7-4AC3-8891-04716C0A80C0}"/>
              </a:ext>
            </a:extLst>
          </p:cNvPr>
          <p:cNvSpPr txBox="1">
            <a:spLocks noChangeArrowheads="1"/>
          </p:cNvSpPr>
          <p:nvPr/>
        </p:nvSpPr>
        <p:spPr bwMode="auto">
          <a:xfrm>
            <a:off x="1703388" y="1341438"/>
            <a:ext cx="8208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buClr>
                <a:srgbClr val="FF0000"/>
              </a:buClr>
            </a:pPr>
            <a:r>
              <a:rPr lang="es-ES" altLang="es-PE" b="1" dirty="0">
                <a:solidFill>
                  <a:schemeClr val="accent3">
                    <a:lumMod val="75000"/>
                  </a:schemeClr>
                </a:solidFill>
              </a:rPr>
              <a:t>a.1 RQD: Cuando no se cuenta con testigos</a:t>
            </a:r>
          </a:p>
        </p:txBody>
      </p:sp>
      <p:sp>
        <p:nvSpPr>
          <p:cNvPr id="20488" name="Text Box 15">
            <a:extLst>
              <a:ext uri="{FF2B5EF4-FFF2-40B4-BE49-F238E27FC236}">
                <a16:creationId xmlns:a16="http://schemas.microsoft.com/office/drawing/2014/main" id="{F8C655E2-328F-40EA-BB07-78A2325D4DCB}"/>
              </a:ext>
            </a:extLst>
          </p:cNvPr>
          <p:cNvSpPr txBox="1">
            <a:spLocks noChangeArrowheads="1"/>
          </p:cNvSpPr>
          <p:nvPr/>
        </p:nvSpPr>
        <p:spPr bwMode="auto">
          <a:xfrm>
            <a:off x="1703388" y="4365625"/>
            <a:ext cx="8208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buClr>
                <a:srgbClr val="FF0000"/>
              </a:buClr>
            </a:pPr>
            <a:r>
              <a:rPr lang="es-ES" altLang="es-PE" b="1" dirty="0">
                <a:solidFill>
                  <a:schemeClr val="accent3">
                    <a:lumMod val="75000"/>
                  </a:schemeClr>
                </a:solidFill>
              </a:rPr>
              <a:t>a.2 RQD: Cuando no se cuenta con testigos</a:t>
            </a:r>
          </a:p>
        </p:txBody>
      </p:sp>
      <p:sp>
        <p:nvSpPr>
          <p:cNvPr id="10" name="Text Box 4">
            <a:extLst>
              <a:ext uri="{FF2B5EF4-FFF2-40B4-BE49-F238E27FC236}">
                <a16:creationId xmlns:a16="http://schemas.microsoft.com/office/drawing/2014/main" id="{C0E77023-810B-4D5D-8B82-9D9265C37582}"/>
              </a:ext>
            </a:extLst>
          </p:cNvPr>
          <p:cNvSpPr txBox="1">
            <a:spLocks noChangeArrowheads="1"/>
          </p:cNvSpPr>
          <p:nvPr/>
        </p:nvSpPr>
        <p:spPr bwMode="auto">
          <a:xfrm>
            <a:off x="2424114" y="260350"/>
            <a:ext cx="7272337" cy="584775"/>
          </a:xfrm>
          <a:prstGeom prst="rect">
            <a:avLst/>
          </a:prstGeom>
          <a:noFill/>
          <a:ln>
            <a:noFill/>
          </a:ln>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1.2. Aspectos </a:t>
            </a:r>
            <a:r>
              <a:rPr lang="es-ES" altLang="es-PE" sz="3200" b="1" dirty="0" err="1">
                <a:solidFill>
                  <a:schemeClr val="accent3">
                    <a:lumMod val="75000"/>
                  </a:schemeClr>
                </a:solidFill>
                <a:latin typeface="+mj-lt"/>
              </a:rPr>
              <a:t>Geomecánicos</a:t>
            </a:r>
            <a:endParaRPr lang="es-ES" altLang="es-PE" sz="3200" b="1" dirty="0">
              <a:solidFill>
                <a:schemeClr val="accent3">
                  <a:lumMod val="75000"/>
                </a:schemeClr>
              </a:solidFill>
              <a:latin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B4F8D28-A08E-43C9-A68F-A7E69222BCA4}"/>
              </a:ext>
            </a:extLst>
          </p:cNvPr>
          <p:cNvSpPr>
            <a:spLocks noGrp="1"/>
          </p:cNvSpPr>
          <p:nvPr>
            <p:ph type="dt" sz="half" idx="10"/>
          </p:nvPr>
        </p:nvSpPr>
        <p:spPr/>
        <p:txBody>
          <a:bodyPr/>
          <a:lstStyle/>
          <a:p>
            <a:fld id="{18075845-5A5E-448C-9A33-3A9787552473}" type="datetime1">
              <a:rPr lang="es-PE" smtClean="0"/>
              <a:t>8/11/2023</a:t>
            </a:fld>
            <a:endParaRPr lang="es-PE"/>
          </a:p>
        </p:txBody>
      </p:sp>
      <p:sp>
        <p:nvSpPr>
          <p:cNvPr id="125954" name="6 Marcador de número de diapositiva">
            <a:extLst>
              <a:ext uri="{FF2B5EF4-FFF2-40B4-BE49-F238E27FC236}">
                <a16:creationId xmlns:a16="http://schemas.microsoft.com/office/drawing/2014/main" id="{1C6213D5-7F36-4F7A-BE47-166061E675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DCE4F6A-1AFF-4577-BC94-CDD2A2AABDD2}" type="slidenum">
              <a:rPr lang="en-US" altLang="es-PE" sz="1400">
                <a:solidFill>
                  <a:schemeClr val="bg1"/>
                </a:solidFill>
                <a:latin typeface="Times New Roman" panose="02020603050405020304" pitchFamily="18" charset="0"/>
              </a:rPr>
              <a:pPr eaLnBrk="1" hangingPunct="1"/>
              <a:t>19</a:t>
            </a:fld>
            <a:endParaRPr lang="en-US" altLang="es-PE" sz="1400">
              <a:solidFill>
                <a:schemeClr val="bg1"/>
              </a:solidFill>
              <a:latin typeface="Times New Roman" panose="02020603050405020304" pitchFamily="18" charset="0"/>
            </a:endParaRPr>
          </a:p>
        </p:txBody>
      </p:sp>
      <p:sp>
        <p:nvSpPr>
          <p:cNvPr id="125955" name="Text Box 4">
            <a:extLst>
              <a:ext uri="{FF2B5EF4-FFF2-40B4-BE49-F238E27FC236}">
                <a16:creationId xmlns:a16="http://schemas.microsoft.com/office/drawing/2014/main" id="{F24597CE-AB4D-4652-9C26-3B97197AEF53}"/>
              </a:ext>
            </a:extLst>
          </p:cNvPr>
          <p:cNvSpPr txBox="1">
            <a:spLocks noChangeArrowheads="1"/>
          </p:cNvSpPr>
          <p:nvPr/>
        </p:nvSpPr>
        <p:spPr bwMode="auto">
          <a:xfrm>
            <a:off x="1919289" y="2420939"/>
            <a:ext cx="3455987"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buClr>
                <a:srgbClr val="FF0000"/>
              </a:buClr>
              <a:buFont typeface="Wingdings" panose="05000000000000000000" pitchFamily="2" charset="2"/>
              <a:buChar char="§"/>
            </a:pPr>
            <a:r>
              <a:rPr lang="es-ES" altLang="es-PE" sz="2000" b="1" dirty="0"/>
              <a:t>RQD</a:t>
            </a:r>
          </a:p>
          <a:p>
            <a:pPr algn="just" eaLnBrk="1" hangingPunct="1">
              <a:buClr>
                <a:srgbClr val="FF0000"/>
              </a:buClr>
              <a:buFont typeface="Wingdings" panose="05000000000000000000" pitchFamily="2" charset="2"/>
              <a:buChar char="§"/>
            </a:pPr>
            <a:r>
              <a:rPr lang="es-ES" altLang="es-PE" sz="2000" b="1" dirty="0"/>
              <a:t>Grado de meteorización</a:t>
            </a:r>
          </a:p>
          <a:p>
            <a:pPr algn="just" eaLnBrk="1" hangingPunct="1">
              <a:buClr>
                <a:srgbClr val="FF0000"/>
              </a:buClr>
              <a:buFont typeface="Wingdings" panose="05000000000000000000" pitchFamily="2" charset="2"/>
              <a:buChar char="§"/>
            </a:pPr>
            <a:r>
              <a:rPr lang="es-ES" altLang="es-PE" sz="2000" b="1" dirty="0"/>
              <a:t>Resistencia a la compresión </a:t>
            </a:r>
            <a:r>
              <a:rPr lang="es-ES" altLang="es-PE" sz="2000" b="1" dirty="0" err="1"/>
              <a:t>uniaxial</a:t>
            </a:r>
            <a:r>
              <a:rPr lang="es-ES" altLang="es-PE" sz="2000" b="1" dirty="0"/>
              <a:t> de la roca inalterada</a:t>
            </a:r>
          </a:p>
          <a:p>
            <a:pPr algn="just" eaLnBrk="1" hangingPunct="1">
              <a:buClr>
                <a:srgbClr val="FF0000"/>
              </a:buClr>
              <a:buFont typeface="Wingdings" panose="05000000000000000000" pitchFamily="2" charset="2"/>
              <a:buChar char="§"/>
            </a:pPr>
            <a:r>
              <a:rPr lang="es-ES" altLang="es-PE" sz="2000" b="1" dirty="0"/>
              <a:t>Distancia entre diaclasas</a:t>
            </a:r>
          </a:p>
          <a:p>
            <a:pPr algn="just" eaLnBrk="1" hangingPunct="1">
              <a:buClr>
                <a:srgbClr val="FF0000"/>
              </a:buClr>
              <a:buFont typeface="Wingdings" panose="05000000000000000000" pitchFamily="2" charset="2"/>
              <a:buChar char="§"/>
            </a:pPr>
            <a:r>
              <a:rPr lang="es-ES" altLang="es-PE" sz="2000" b="1" dirty="0"/>
              <a:t>Orientaciones del rumbo y buzamiento</a:t>
            </a:r>
          </a:p>
          <a:p>
            <a:pPr algn="just" eaLnBrk="1" hangingPunct="1">
              <a:buClr>
                <a:srgbClr val="FF0000"/>
              </a:buClr>
              <a:buFont typeface="Wingdings" panose="05000000000000000000" pitchFamily="2" charset="2"/>
              <a:buChar char="§"/>
            </a:pPr>
            <a:r>
              <a:rPr lang="es-ES" altLang="es-PE" sz="2000" b="1" dirty="0"/>
              <a:t>Separación de las diaclasas</a:t>
            </a:r>
          </a:p>
          <a:p>
            <a:pPr algn="just" eaLnBrk="1" hangingPunct="1">
              <a:buClr>
                <a:srgbClr val="FF0000"/>
              </a:buClr>
              <a:buFont typeface="Wingdings" panose="05000000000000000000" pitchFamily="2" charset="2"/>
              <a:buChar char="§"/>
            </a:pPr>
            <a:r>
              <a:rPr lang="es-ES" altLang="es-PE" sz="2000" b="1" dirty="0"/>
              <a:t>Continuidad de las fisuras (Persistencia)</a:t>
            </a:r>
          </a:p>
          <a:p>
            <a:pPr algn="just" eaLnBrk="1" hangingPunct="1">
              <a:buClr>
                <a:srgbClr val="FF0000"/>
              </a:buClr>
              <a:buFont typeface="Wingdings" panose="05000000000000000000" pitchFamily="2" charset="2"/>
              <a:buChar char="§"/>
            </a:pPr>
            <a:r>
              <a:rPr lang="es-ES" altLang="es-PE" sz="2000" b="1" dirty="0"/>
              <a:t>Aguas subterráneas</a:t>
            </a:r>
          </a:p>
        </p:txBody>
      </p:sp>
      <p:sp>
        <p:nvSpPr>
          <p:cNvPr id="125956" name="Text Box 6">
            <a:extLst>
              <a:ext uri="{FF2B5EF4-FFF2-40B4-BE49-F238E27FC236}">
                <a16:creationId xmlns:a16="http://schemas.microsoft.com/office/drawing/2014/main" id="{61EEFCA3-561C-4DB1-9B77-415184399BD1}"/>
              </a:ext>
            </a:extLst>
          </p:cNvPr>
          <p:cNvSpPr txBox="1">
            <a:spLocks noChangeArrowheads="1"/>
          </p:cNvSpPr>
          <p:nvPr/>
        </p:nvSpPr>
        <p:spPr bwMode="auto">
          <a:xfrm>
            <a:off x="5880101" y="2492375"/>
            <a:ext cx="4608513"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buClr>
                <a:srgbClr val="FF0000"/>
              </a:buClr>
              <a:buFont typeface="Wingdings" panose="05000000000000000000" pitchFamily="2" charset="2"/>
              <a:buChar char="§"/>
            </a:pPr>
            <a:r>
              <a:rPr lang="es-ES" altLang="es-PE" sz="1800" b="1"/>
              <a:t>Resistencia a la compresión uniaxial de la roca inalterada</a:t>
            </a:r>
            <a:r>
              <a:rPr lang="es-ES" altLang="es-PE" sz="1800"/>
              <a:t>: Resistencia a la compresión simple</a:t>
            </a:r>
            <a:endParaRPr lang="es-ES" altLang="es-PE" sz="1800" b="1"/>
          </a:p>
          <a:p>
            <a:pPr algn="just" eaLnBrk="1" hangingPunct="1">
              <a:buClr>
                <a:srgbClr val="FF0000"/>
              </a:buClr>
              <a:buFont typeface="Wingdings" panose="05000000000000000000" pitchFamily="2" charset="2"/>
              <a:buChar char="§"/>
            </a:pPr>
            <a:r>
              <a:rPr lang="es-ES" altLang="es-PE" sz="1800" b="1"/>
              <a:t>RQD</a:t>
            </a:r>
            <a:r>
              <a:rPr lang="es-ES" altLang="es-PE" sz="1800"/>
              <a:t>: Índice de calidad de la roca</a:t>
            </a:r>
            <a:endParaRPr lang="es-ES" altLang="es-PE" sz="1800" b="1"/>
          </a:p>
          <a:p>
            <a:pPr algn="just" eaLnBrk="1" hangingPunct="1">
              <a:buClr>
                <a:srgbClr val="FF0000"/>
              </a:buClr>
              <a:buFont typeface="Wingdings" panose="05000000000000000000" pitchFamily="2" charset="2"/>
              <a:buChar char="§"/>
            </a:pPr>
            <a:r>
              <a:rPr lang="es-ES" altLang="es-PE" sz="1800" b="1"/>
              <a:t>Distancia entre diaclasas</a:t>
            </a:r>
            <a:r>
              <a:rPr lang="es-ES" altLang="es-PE" sz="1800"/>
              <a:t>: El término diaclasa se utiliza para toda clase de discontinuidades</a:t>
            </a:r>
            <a:endParaRPr lang="es-ES" altLang="es-PE" sz="1800" b="1"/>
          </a:p>
          <a:p>
            <a:pPr algn="just" eaLnBrk="1" hangingPunct="1">
              <a:buClr>
                <a:srgbClr val="FF0000"/>
              </a:buClr>
              <a:buFont typeface="Wingdings" panose="05000000000000000000" pitchFamily="2" charset="2"/>
              <a:buChar char="§"/>
            </a:pPr>
            <a:r>
              <a:rPr lang="es-ES" altLang="es-PE" sz="1800" b="1"/>
              <a:t>Estado de las diaclasas</a:t>
            </a:r>
            <a:r>
              <a:rPr lang="es-ES" altLang="es-PE" sz="1800"/>
              <a:t>: Abertura de las diaclasas, continuidad, rugosidad de su superficie, estado de las paredes (duras o blandas) y presencia de relleno en las fisuras</a:t>
            </a:r>
            <a:endParaRPr lang="es-MX" altLang="es-PE" sz="1800" b="1"/>
          </a:p>
          <a:p>
            <a:pPr algn="just" eaLnBrk="1" hangingPunct="1">
              <a:buClr>
                <a:srgbClr val="FF0000"/>
              </a:buClr>
              <a:buFont typeface="Wingdings" panose="05000000000000000000" pitchFamily="2" charset="2"/>
              <a:buChar char="§"/>
            </a:pPr>
            <a:r>
              <a:rPr lang="es-MX" altLang="es-PE" sz="1800" b="1"/>
              <a:t>Aguas subterráneas</a:t>
            </a:r>
            <a:r>
              <a:rPr lang="es-MX" altLang="es-PE" sz="1800"/>
              <a:t>: Se trata de medir la influencia del flujo de aguas subterráneas sobre la estabilidad de excavaciones</a:t>
            </a:r>
            <a:endParaRPr lang="es-ES" altLang="es-PE" sz="1800"/>
          </a:p>
        </p:txBody>
      </p:sp>
      <p:sp>
        <p:nvSpPr>
          <p:cNvPr id="125957" name="Line 7">
            <a:extLst>
              <a:ext uri="{FF2B5EF4-FFF2-40B4-BE49-F238E27FC236}">
                <a16:creationId xmlns:a16="http://schemas.microsoft.com/office/drawing/2014/main" id="{B3BE187D-3048-47CF-835F-BB223AB6FDEA}"/>
              </a:ext>
            </a:extLst>
          </p:cNvPr>
          <p:cNvSpPr>
            <a:spLocks noChangeShapeType="1"/>
          </p:cNvSpPr>
          <p:nvPr/>
        </p:nvSpPr>
        <p:spPr bwMode="auto">
          <a:xfrm>
            <a:off x="5664200" y="2060576"/>
            <a:ext cx="0" cy="4392613"/>
          </a:xfrm>
          <a:prstGeom prst="line">
            <a:avLst/>
          </a:prstGeom>
          <a:noFill/>
          <a:ln w="76200" cmpd="tri">
            <a:solidFill>
              <a:srgbClr val="FF0000"/>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125958" name="Text Box 8">
            <a:extLst>
              <a:ext uri="{FF2B5EF4-FFF2-40B4-BE49-F238E27FC236}">
                <a16:creationId xmlns:a16="http://schemas.microsoft.com/office/drawing/2014/main" id="{13C25D9D-FAA3-447D-8D50-48C18DBF2550}"/>
              </a:ext>
            </a:extLst>
          </p:cNvPr>
          <p:cNvSpPr txBox="1">
            <a:spLocks noChangeArrowheads="1"/>
          </p:cNvSpPr>
          <p:nvPr/>
        </p:nvSpPr>
        <p:spPr bwMode="auto">
          <a:xfrm>
            <a:off x="1992313" y="1989138"/>
            <a:ext cx="3097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b="1" dirty="0">
                <a:solidFill>
                  <a:schemeClr val="accent3">
                    <a:lumMod val="75000"/>
                  </a:schemeClr>
                </a:solidFill>
              </a:rPr>
              <a:t>Primigenio (1973)</a:t>
            </a:r>
          </a:p>
        </p:txBody>
      </p:sp>
      <p:sp>
        <p:nvSpPr>
          <p:cNvPr id="125959" name="Text Box 9">
            <a:extLst>
              <a:ext uri="{FF2B5EF4-FFF2-40B4-BE49-F238E27FC236}">
                <a16:creationId xmlns:a16="http://schemas.microsoft.com/office/drawing/2014/main" id="{21055539-A689-4BE1-B860-7493FADDB112}"/>
              </a:ext>
            </a:extLst>
          </p:cNvPr>
          <p:cNvSpPr txBox="1">
            <a:spLocks noChangeArrowheads="1"/>
          </p:cNvSpPr>
          <p:nvPr/>
        </p:nvSpPr>
        <p:spPr bwMode="auto">
          <a:xfrm>
            <a:off x="6096000" y="1989138"/>
            <a:ext cx="3887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b="1" dirty="0">
                <a:solidFill>
                  <a:schemeClr val="accent3">
                    <a:lumMod val="75000"/>
                  </a:schemeClr>
                </a:solidFill>
              </a:rPr>
              <a:t>Actualizado (1989)</a:t>
            </a:r>
          </a:p>
        </p:txBody>
      </p:sp>
      <p:sp>
        <p:nvSpPr>
          <p:cNvPr id="125960" name="Text Box 10">
            <a:extLst>
              <a:ext uri="{FF2B5EF4-FFF2-40B4-BE49-F238E27FC236}">
                <a16:creationId xmlns:a16="http://schemas.microsoft.com/office/drawing/2014/main" id="{EDC896AB-4866-48E2-9FB8-497ABD7CB8B7}"/>
              </a:ext>
            </a:extLst>
          </p:cNvPr>
          <p:cNvSpPr txBox="1">
            <a:spLocks noChangeArrowheads="1"/>
          </p:cNvSpPr>
          <p:nvPr/>
        </p:nvSpPr>
        <p:spPr bwMode="auto">
          <a:xfrm>
            <a:off x="1919289" y="1437589"/>
            <a:ext cx="8281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buClr>
                <a:srgbClr val="FF0000"/>
              </a:buClr>
              <a:buFontTx/>
              <a:buAutoNum type="alphaLcPeriod" startAt="2"/>
            </a:pPr>
            <a:r>
              <a:rPr lang="es-ES" altLang="es-PE" b="1" dirty="0">
                <a:solidFill>
                  <a:schemeClr val="accent3">
                    <a:lumMod val="75000"/>
                  </a:schemeClr>
                </a:solidFill>
              </a:rPr>
              <a:t>Bieniawski: RMRS (</a:t>
            </a:r>
            <a:r>
              <a:rPr lang="es-ES" altLang="es-PE" b="1" i="1" dirty="0">
                <a:solidFill>
                  <a:schemeClr val="accent3">
                    <a:lumMod val="75000"/>
                  </a:schemeClr>
                </a:solidFill>
              </a:rPr>
              <a:t>rock </a:t>
            </a:r>
            <a:r>
              <a:rPr lang="es-ES" altLang="es-PE" b="1" i="1" dirty="0" err="1">
                <a:solidFill>
                  <a:schemeClr val="accent3">
                    <a:lumMod val="75000"/>
                  </a:schemeClr>
                </a:solidFill>
              </a:rPr>
              <a:t>mass</a:t>
            </a:r>
            <a:r>
              <a:rPr lang="es-ES" altLang="es-PE" b="1" i="1" dirty="0">
                <a:solidFill>
                  <a:schemeClr val="accent3">
                    <a:lumMod val="75000"/>
                  </a:schemeClr>
                </a:solidFill>
              </a:rPr>
              <a:t> rating </a:t>
            </a:r>
            <a:r>
              <a:rPr lang="es-ES" altLang="es-PE" b="1" i="1" dirty="0" err="1">
                <a:solidFill>
                  <a:schemeClr val="accent3">
                    <a:lumMod val="75000"/>
                  </a:schemeClr>
                </a:solidFill>
              </a:rPr>
              <a:t>system</a:t>
            </a:r>
            <a:r>
              <a:rPr lang="es-ES" altLang="es-PE" b="1" i="1" dirty="0">
                <a:solidFill>
                  <a:schemeClr val="accent3">
                    <a:lumMod val="75000"/>
                  </a:schemeClr>
                </a:solidFill>
              </a:rPr>
              <a:t>)</a:t>
            </a:r>
          </a:p>
        </p:txBody>
      </p:sp>
      <p:sp>
        <p:nvSpPr>
          <p:cNvPr id="10" name="Text Box 4">
            <a:extLst>
              <a:ext uri="{FF2B5EF4-FFF2-40B4-BE49-F238E27FC236}">
                <a16:creationId xmlns:a16="http://schemas.microsoft.com/office/drawing/2014/main" id="{261967AA-C21E-4E19-BA4A-FC9B4D484598}"/>
              </a:ext>
            </a:extLst>
          </p:cNvPr>
          <p:cNvSpPr txBox="1">
            <a:spLocks noChangeArrowheads="1"/>
          </p:cNvSpPr>
          <p:nvPr/>
        </p:nvSpPr>
        <p:spPr bwMode="auto">
          <a:xfrm>
            <a:off x="2424114" y="260350"/>
            <a:ext cx="7272337" cy="584775"/>
          </a:xfrm>
          <a:prstGeom prst="rect">
            <a:avLst/>
          </a:prstGeom>
          <a:noFill/>
          <a:ln>
            <a:noFill/>
          </a:ln>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1.2. Aspectos </a:t>
            </a:r>
            <a:r>
              <a:rPr lang="es-ES" altLang="es-PE" sz="3200" b="1" dirty="0" err="1">
                <a:solidFill>
                  <a:schemeClr val="accent3">
                    <a:lumMod val="75000"/>
                  </a:schemeClr>
                </a:solidFill>
                <a:latin typeface="+mj-lt"/>
              </a:rPr>
              <a:t>Geomecánicos</a:t>
            </a:r>
            <a:endParaRPr lang="es-ES" altLang="es-PE" sz="3200" b="1" dirty="0">
              <a:solidFill>
                <a:schemeClr val="accent3">
                  <a:lumMod val="75000"/>
                </a:schemeClr>
              </a:solidFill>
              <a:latin typeface="+mj-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55">
            <a:extLst>
              <a:ext uri="{FF2B5EF4-FFF2-40B4-BE49-F238E27FC236}">
                <a16:creationId xmlns:a16="http://schemas.microsoft.com/office/drawing/2014/main" id="{C6FF6A34-1630-4528-8AF9-A5B5B2190D9D}"/>
              </a:ext>
            </a:extLst>
          </p:cNvPr>
          <p:cNvGraphicFramePr>
            <a:graphicFrameLocks noGrp="1" noChangeAspect="1"/>
          </p:cNvGraphicFramePr>
          <p:nvPr>
            <p:ph/>
          </p:nvPr>
        </p:nvGraphicFramePr>
        <p:xfrm>
          <a:off x="1919288" y="3860800"/>
          <a:ext cx="8351837" cy="2478088"/>
        </p:xfrm>
        <a:graphic>
          <a:graphicData uri="http://schemas.openxmlformats.org/presentationml/2006/ole">
            <mc:AlternateContent xmlns:mc="http://schemas.openxmlformats.org/markup-compatibility/2006">
              <mc:Choice xmlns:v="urn:schemas-microsoft-com:vml" Requires="v">
                <p:oleObj name="Hoja de cálculo" r:id="rId2" imgW="4943972" imgH="1467091" progId="Excel.Sheet.8">
                  <p:embed/>
                </p:oleObj>
              </mc:Choice>
              <mc:Fallback>
                <p:oleObj name="Hoja de cálculo" r:id="rId2" imgW="4943972" imgH="1467091" progId="Excel.Sheet.8">
                  <p:embed/>
                  <p:pic>
                    <p:nvPicPr>
                      <p:cNvPr id="21506" name="Object 55">
                        <a:extLst>
                          <a:ext uri="{FF2B5EF4-FFF2-40B4-BE49-F238E27FC236}">
                            <a16:creationId xmlns:a16="http://schemas.microsoft.com/office/drawing/2014/main" id="{C6FF6A34-1630-4528-8AF9-A5B5B2190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3860800"/>
                        <a:ext cx="8351837" cy="24780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Marcador de fecha 1">
            <a:extLst>
              <a:ext uri="{FF2B5EF4-FFF2-40B4-BE49-F238E27FC236}">
                <a16:creationId xmlns:a16="http://schemas.microsoft.com/office/drawing/2014/main" id="{9CCF87AC-5518-4E2D-9F9E-DFF24E5D105C}"/>
              </a:ext>
            </a:extLst>
          </p:cNvPr>
          <p:cNvSpPr>
            <a:spLocks noGrp="1"/>
          </p:cNvSpPr>
          <p:nvPr>
            <p:ph type="dt" sz="half" idx="10"/>
          </p:nvPr>
        </p:nvSpPr>
        <p:spPr/>
        <p:txBody>
          <a:bodyPr/>
          <a:lstStyle/>
          <a:p>
            <a:pPr>
              <a:defRPr/>
            </a:pPr>
            <a:fld id="{1DC5C1A7-5AB7-4BAD-8767-2ACA4E6308C5}" type="datetime1">
              <a:rPr lang="es-PE" smtClean="0"/>
              <a:t>8/11/2023</a:t>
            </a:fld>
            <a:endParaRPr lang="en-US"/>
          </a:p>
        </p:txBody>
      </p:sp>
      <p:sp>
        <p:nvSpPr>
          <p:cNvPr id="21507" name="4 Marcador de número de diapositiva">
            <a:extLst>
              <a:ext uri="{FF2B5EF4-FFF2-40B4-BE49-F238E27FC236}">
                <a16:creationId xmlns:a16="http://schemas.microsoft.com/office/drawing/2014/main" id="{07350D20-1414-49FD-A385-C8CFC54F1C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E1DBA14B-9F6E-4BEF-B059-5B0726AF9E25}" type="slidenum">
              <a:rPr lang="en-US" altLang="es-PE" sz="1400">
                <a:solidFill>
                  <a:schemeClr val="bg1"/>
                </a:solidFill>
                <a:latin typeface="Times New Roman" panose="02020603050405020304" pitchFamily="18" charset="0"/>
              </a:rPr>
              <a:pPr eaLnBrk="1" hangingPunct="1"/>
              <a:t>20</a:t>
            </a:fld>
            <a:endParaRPr lang="en-US" altLang="es-PE" sz="1400">
              <a:solidFill>
                <a:schemeClr val="bg1"/>
              </a:solidFill>
              <a:latin typeface="Times New Roman" panose="02020603050405020304" pitchFamily="18" charset="0"/>
            </a:endParaRPr>
          </a:p>
        </p:txBody>
      </p:sp>
      <p:grpSp>
        <p:nvGrpSpPr>
          <p:cNvPr id="21508" name="Group 41">
            <a:extLst>
              <a:ext uri="{FF2B5EF4-FFF2-40B4-BE49-F238E27FC236}">
                <a16:creationId xmlns:a16="http://schemas.microsoft.com/office/drawing/2014/main" id="{C9A7B44B-D1C9-41B7-9061-83192755B8B8}"/>
              </a:ext>
            </a:extLst>
          </p:cNvPr>
          <p:cNvGrpSpPr>
            <a:grpSpLocks/>
          </p:cNvGrpSpPr>
          <p:nvPr/>
        </p:nvGrpSpPr>
        <p:grpSpPr bwMode="auto">
          <a:xfrm>
            <a:off x="3216275" y="3213101"/>
            <a:ext cx="5994400" cy="576263"/>
            <a:chOff x="476" y="1162"/>
            <a:chExt cx="3776" cy="363"/>
          </a:xfrm>
        </p:grpSpPr>
        <p:sp>
          <p:nvSpPr>
            <p:cNvPr id="21511" name="Text Box 42">
              <a:extLst>
                <a:ext uri="{FF2B5EF4-FFF2-40B4-BE49-F238E27FC236}">
                  <a16:creationId xmlns:a16="http://schemas.microsoft.com/office/drawing/2014/main" id="{3615DA64-2791-4CA8-9521-31315C09B351}"/>
                </a:ext>
              </a:extLst>
            </p:cNvPr>
            <p:cNvSpPr txBox="1">
              <a:spLocks noChangeArrowheads="1"/>
            </p:cNvSpPr>
            <p:nvPr/>
          </p:nvSpPr>
          <p:spPr bwMode="auto">
            <a:xfrm>
              <a:off x="476" y="1207"/>
              <a:ext cx="3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s-ES" altLang="es-PE" b="1"/>
                <a:t>RMR =           +       +      +        +         +   </a:t>
              </a:r>
            </a:p>
          </p:txBody>
        </p:sp>
        <p:grpSp>
          <p:nvGrpSpPr>
            <p:cNvPr id="21512" name="Group 43">
              <a:extLst>
                <a:ext uri="{FF2B5EF4-FFF2-40B4-BE49-F238E27FC236}">
                  <a16:creationId xmlns:a16="http://schemas.microsoft.com/office/drawing/2014/main" id="{041C9E85-8642-4A63-8C62-76B7DF5E3BA5}"/>
                </a:ext>
              </a:extLst>
            </p:cNvPr>
            <p:cNvGrpSpPr>
              <a:grpSpLocks/>
            </p:cNvGrpSpPr>
            <p:nvPr/>
          </p:nvGrpSpPr>
          <p:grpSpPr bwMode="auto">
            <a:xfrm>
              <a:off x="1338" y="1162"/>
              <a:ext cx="2769" cy="363"/>
              <a:chOff x="1383" y="2296"/>
              <a:chExt cx="2677" cy="363"/>
            </a:xfrm>
          </p:grpSpPr>
          <p:sp>
            <p:nvSpPr>
              <p:cNvPr id="21513" name="Oval 44">
                <a:extLst>
                  <a:ext uri="{FF2B5EF4-FFF2-40B4-BE49-F238E27FC236}">
                    <a16:creationId xmlns:a16="http://schemas.microsoft.com/office/drawing/2014/main" id="{AB4D6A83-6F05-4E14-9551-AF538E214463}"/>
                  </a:ext>
                </a:extLst>
              </p:cNvPr>
              <p:cNvSpPr>
                <a:spLocks noChangeArrowheads="1"/>
              </p:cNvSpPr>
              <p:nvPr/>
            </p:nvSpPr>
            <p:spPr bwMode="auto">
              <a:xfrm>
                <a:off x="1474" y="2387"/>
                <a:ext cx="227" cy="18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s-ES" altLang="es-PE" sz="2000" b="1"/>
                  <a:t>1</a:t>
                </a:r>
              </a:p>
            </p:txBody>
          </p:sp>
          <p:sp>
            <p:nvSpPr>
              <p:cNvPr id="21514" name="Oval 45">
                <a:extLst>
                  <a:ext uri="{FF2B5EF4-FFF2-40B4-BE49-F238E27FC236}">
                    <a16:creationId xmlns:a16="http://schemas.microsoft.com/office/drawing/2014/main" id="{494BA407-BAE9-4B84-867B-2B0D9F9B50B8}"/>
                  </a:ext>
                </a:extLst>
              </p:cNvPr>
              <p:cNvSpPr>
                <a:spLocks noChangeArrowheads="1"/>
              </p:cNvSpPr>
              <p:nvPr/>
            </p:nvSpPr>
            <p:spPr bwMode="auto">
              <a:xfrm>
                <a:off x="1927" y="2387"/>
                <a:ext cx="227" cy="18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s-ES" altLang="es-PE" sz="2000" b="1"/>
                  <a:t>2</a:t>
                </a:r>
              </a:p>
            </p:txBody>
          </p:sp>
          <p:sp>
            <p:nvSpPr>
              <p:cNvPr id="21515" name="Oval 46">
                <a:extLst>
                  <a:ext uri="{FF2B5EF4-FFF2-40B4-BE49-F238E27FC236}">
                    <a16:creationId xmlns:a16="http://schemas.microsoft.com/office/drawing/2014/main" id="{CCBB9D5D-0467-4A1A-A13D-5B5E9469DD45}"/>
                  </a:ext>
                </a:extLst>
              </p:cNvPr>
              <p:cNvSpPr>
                <a:spLocks noChangeArrowheads="1"/>
              </p:cNvSpPr>
              <p:nvPr/>
            </p:nvSpPr>
            <p:spPr bwMode="auto">
              <a:xfrm>
                <a:off x="2381" y="2387"/>
                <a:ext cx="227" cy="18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s-ES" altLang="es-PE" sz="2000" b="1"/>
                  <a:t>3</a:t>
                </a:r>
              </a:p>
            </p:txBody>
          </p:sp>
          <p:sp>
            <p:nvSpPr>
              <p:cNvPr id="21516" name="Oval 47">
                <a:extLst>
                  <a:ext uri="{FF2B5EF4-FFF2-40B4-BE49-F238E27FC236}">
                    <a16:creationId xmlns:a16="http://schemas.microsoft.com/office/drawing/2014/main" id="{5987769D-F5FA-47AA-ABCE-DA5057295574}"/>
                  </a:ext>
                </a:extLst>
              </p:cNvPr>
              <p:cNvSpPr>
                <a:spLocks noChangeArrowheads="1"/>
              </p:cNvSpPr>
              <p:nvPr/>
            </p:nvSpPr>
            <p:spPr bwMode="auto">
              <a:xfrm>
                <a:off x="2880" y="2387"/>
                <a:ext cx="227" cy="18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s-ES" altLang="es-PE" sz="2000" b="1"/>
                  <a:t>4</a:t>
                </a:r>
              </a:p>
            </p:txBody>
          </p:sp>
          <p:sp>
            <p:nvSpPr>
              <p:cNvPr id="21517" name="Oval 48">
                <a:extLst>
                  <a:ext uri="{FF2B5EF4-FFF2-40B4-BE49-F238E27FC236}">
                    <a16:creationId xmlns:a16="http://schemas.microsoft.com/office/drawing/2014/main" id="{01B1462A-FB39-49DB-88F5-D9EEE46C3F24}"/>
                  </a:ext>
                </a:extLst>
              </p:cNvPr>
              <p:cNvSpPr>
                <a:spLocks noChangeArrowheads="1"/>
              </p:cNvSpPr>
              <p:nvPr/>
            </p:nvSpPr>
            <p:spPr bwMode="auto">
              <a:xfrm>
                <a:off x="3334" y="2387"/>
                <a:ext cx="227" cy="18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s-ES" altLang="es-PE" sz="2000" b="1"/>
                  <a:t>5</a:t>
                </a:r>
              </a:p>
            </p:txBody>
          </p:sp>
          <p:sp>
            <p:nvSpPr>
              <p:cNvPr id="21518" name="Oval 49">
                <a:extLst>
                  <a:ext uri="{FF2B5EF4-FFF2-40B4-BE49-F238E27FC236}">
                    <a16:creationId xmlns:a16="http://schemas.microsoft.com/office/drawing/2014/main" id="{62465B85-11DD-4589-9307-530B83E8D9DB}"/>
                  </a:ext>
                </a:extLst>
              </p:cNvPr>
              <p:cNvSpPr>
                <a:spLocks noChangeArrowheads="1"/>
              </p:cNvSpPr>
              <p:nvPr/>
            </p:nvSpPr>
            <p:spPr bwMode="auto">
              <a:xfrm>
                <a:off x="3833" y="2387"/>
                <a:ext cx="227" cy="18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s-ES" altLang="es-PE" sz="2000" b="1"/>
                  <a:t>6</a:t>
                </a:r>
              </a:p>
            </p:txBody>
          </p:sp>
          <p:sp>
            <p:nvSpPr>
              <p:cNvPr id="21519" name="AutoShape 50">
                <a:extLst>
                  <a:ext uri="{FF2B5EF4-FFF2-40B4-BE49-F238E27FC236}">
                    <a16:creationId xmlns:a16="http://schemas.microsoft.com/office/drawing/2014/main" id="{E6F8E90D-BDBC-4F65-8CA3-028B9E6F3FDB}"/>
                  </a:ext>
                </a:extLst>
              </p:cNvPr>
              <p:cNvSpPr>
                <a:spLocks/>
              </p:cNvSpPr>
              <p:nvPr/>
            </p:nvSpPr>
            <p:spPr bwMode="auto">
              <a:xfrm>
                <a:off x="1383" y="2296"/>
                <a:ext cx="46" cy="363"/>
              </a:xfrm>
              <a:prstGeom prst="leftBracket">
                <a:avLst>
                  <a:gd name="adj" fmla="val 6576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s-ES" altLang="es-PE"/>
              </a:p>
            </p:txBody>
          </p:sp>
          <p:sp>
            <p:nvSpPr>
              <p:cNvPr id="21520" name="AutoShape 51">
                <a:extLst>
                  <a:ext uri="{FF2B5EF4-FFF2-40B4-BE49-F238E27FC236}">
                    <a16:creationId xmlns:a16="http://schemas.microsoft.com/office/drawing/2014/main" id="{E3AEB018-B205-4660-9B82-8E1F658D619F}"/>
                  </a:ext>
                </a:extLst>
              </p:cNvPr>
              <p:cNvSpPr>
                <a:spLocks/>
              </p:cNvSpPr>
              <p:nvPr/>
            </p:nvSpPr>
            <p:spPr bwMode="auto">
              <a:xfrm>
                <a:off x="3606" y="2296"/>
                <a:ext cx="46" cy="363"/>
              </a:xfrm>
              <a:prstGeom prst="rightBracket">
                <a:avLst>
                  <a:gd name="adj" fmla="val 6576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s-ES" altLang="es-PE"/>
              </a:p>
            </p:txBody>
          </p:sp>
        </p:grpSp>
      </p:grpSp>
      <p:sp>
        <p:nvSpPr>
          <p:cNvPr id="21509" name="Text Box 52">
            <a:extLst>
              <a:ext uri="{FF2B5EF4-FFF2-40B4-BE49-F238E27FC236}">
                <a16:creationId xmlns:a16="http://schemas.microsoft.com/office/drawing/2014/main" id="{0E565002-7D80-487E-8A5A-018CAAE72D67}"/>
              </a:ext>
            </a:extLst>
          </p:cNvPr>
          <p:cNvSpPr txBox="1">
            <a:spLocks noChangeArrowheads="1"/>
          </p:cNvSpPr>
          <p:nvPr/>
        </p:nvSpPr>
        <p:spPr bwMode="auto">
          <a:xfrm>
            <a:off x="1992314" y="1268414"/>
            <a:ext cx="83534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buClr>
                <a:srgbClr val="FF0000"/>
              </a:buClr>
              <a:buFontTx/>
              <a:buAutoNum type="arabicPeriod"/>
            </a:pPr>
            <a:r>
              <a:rPr lang="es-ES" altLang="es-PE" sz="2000" b="1"/>
              <a:t>Resistencia compresiva uniaxial del macizo rocoso (Sc).</a:t>
            </a:r>
          </a:p>
          <a:p>
            <a:pPr algn="just" eaLnBrk="1" hangingPunct="1">
              <a:buClr>
                <a:srgbClr val="FF0000"/>
              </a:buClr>
              <a:buFontTx/>
              <a:buAutoNum type="arabicPeriod"/>
            </a:pPr>
            <a:r>
              <a:rPr lang="es-ES" altLang="es-PE" sz="2000" b="1"/>
              <a:t>Designación de calidad de roca (RQD)</a:t>
            </a:r>
          </a:p>
          <a:p>
            <a:pPr algn="just" eaLnBrk="1" hangingPunct="1">
              <a:buClr>
                <a:srgbClr val="FF0000"/>
              </a:buClr>
              <a:buFontTx/>
              <a:buAutoNum type="arabicPeriod"/>
            </a:pPr>
            <a:r>
              <a:rPr lang="es-ES" altLang="es-PE" sz="2000" b="1"/>
              <a:t>Espaciamiento de las discontinuidades.</a:t>
            </a:r>
          </a:p>
          <a:p>
            <a:pPr algn="just" eaLnBrk="1" hangingPunct="1">
              <a:buClr>
                <a:srgbClr val="FF0000"/>
              </a:buClr>
              <a:buFontTx/>
              <a:buAutoNum type="arabicPeriod"/>
            </a:pPr>
            <a:r>
              <a:rPr lang="es-ES" altLang="es-PE" sz="2000" b="1"/>
              <a:t>Condición de las discontinuidades.</a:t>
            </a:r>
          </a:p>
          <a:p>
            <a:pPr algn="just" eaLnBrk="1" hangingPunct="1">
              <a:buClr>
                <a:srgbClr val="FF0000"/>
              </a:buClr>
              <a:buFontTx/>
              <a:buAutoNum type="arabicPeriod"/>
            </a:pPr>
            <a:r>
              <a:rPr lang="es-ES" altLang="es-PE" sz="2000" b="1"/>
              <a:t>Condición de agua subterránea.</a:t>
            </a:r>
          </a:p>
          <a:p>
            <a:pPr algn="just" eaLnBrk="1" hangingPunct="1">
              <a:buClr>
                <a:srgbClr val="FF0000"/>
              </a:buClr>
              <a:buFontTx/>
              <a:buAutoNum type="arabicPeriod"/>
            </a:pPr>
            <a:r>
              <a:rPr lang="es-ES" altLang="es-PE" sz="2000" b="1"/>
              <a:t>Orientación de las discontinuidades.</a:t>
            </a:r>
          </a:p>
        </p:txBody>
      </p:sp>
      <p:sp>
        <p:nvSpPr>
          <p:cNvPr id="17" name="Text Box 4">
            <a:extLst>
              <a:ext uri="{FF2B5EF4-FFF2-40B4-BE49-F238E27FC236}">
                <a16:creationId xmlns:a16="http://schemas.microsoft.com/office/drawing/2014/main" id="{5645574F-5AD3-4760-AB53-AF28F22A60C0}"/>
              </a:ext>
            </a:extLst>
          </p:cNvPr>
          <p:cNvSpPr txBox="1">
            <a:spLocks noChangeArrowheads="1"/>
          </p:cNvSpPr>
          <p:nvPr/>
        </p:nvSpPr>
        <p:spPr bwMode="auto">
          <a:xfrm>
            <a:off x="2424114" y="260350"/>
            <a:ext cx="7272337" cy="584775"/>
          </a:xfrm>
          <a:prstGeom prst="rect">
            <a:avLst/>
          </a:prstGeom>
          <a:noFill/>
          <a:ln>
            <a:noFill/>
          </a:ln>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1.2. Aspectos </a:t>
            </a:r>
            <a:r>
              <a:rPr lang="es-ES" altLang="es-PE" sz="3200" b="1" dirty="0" err="1">
                <a:solidFill>
                  <a:schemeClr val="accent3">
                    <a:lumMod val="75000"/>
                  </a:schemeClr>
                </a:solidFill>
                <a:latin typeface="+mj-lt"/>
              </a:rPr>
              <a:t>Geomecánicos</a:t>
            </a:r>
            <a:endParaRPr lang="es-ES" altLang="es-PE" sz="3200" b="1" dirty="0">
              <a:solidFill>
                <a:schemeClr val="accent3">
                  <a:lumMod val="75000"/>
                </a:schemeClr>
              </a:solidFill>
              <a:latin typeface="+mj-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6">
            <a:extLst>
              <a:ext uri="{FF2B5EF4-FFF2-40B4-BE49-F238E27FC236}">
                <a16:creationId xmlns:a16="http://schemas.microsoft.com/office/drawing/2014/main" id="{080D7A0C-823B-4CBD-B6EC-53A1AA504247}"/>
              </a:ext>
            </a:extLst>
          </p:cNvPr>
          <p:cNvGraphicFramePr>
            <a:graphicFrameLocks noGrp="1" noChangeAspect="1"/>
          </p:cNvGraphicFramePr>
          <p:nvPr>
            <p:ph/>
          </p:nvPr>
        </p:nvGraphicFramePr>
        <p:xfrm>
          <a:off x="4113213" y="1844675"/>
          <a:ext cx="3600450" cy="998538"/>
        </p:xfrm>
        <a:graphic>
          <a:graphicData uri="http://schemas.openxmlformats.org/presentationml/2006/ole">
            <mc:AlternateContent xmlns:mc="http://schemas.openxmlformats.org/markup-compatibility/2006">
              <mc:Choice xmlns:v="urn:schemas-microsoft-com:vml" Requires="v">
                <p:oleObj name="Ecuación" r:id="rId2" imgW="1739880" imgH="482400" progId="Equation.3">
                  <p:embed/>
                </p:oleObj>
              </mc:Choice>
              <mc:Fallback>
                <p:oleObj name="Ecuación" r:id="rId2" imgW="1739880" imgH="482400" progId="Equation.3">
                  <p:embed/>
                  <p:pic>
                    <p:nvPicPr>
                      <p:cNvPr id="22530" name="Object 6">
                        <a:extLst>
                          <a:ext uri="{FF2B5EF4-FFF2-40B4-BE49-F238E27FC236}">
                            <a16:creationId xmlns:a16="http://schemas.microsoft.com/office/drawing/2014/main" id="{080D7A0C-823B-4CBD-B6EC-53A1AA504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213" y="1844675"/>
                        <a:ext cx="3600450" cy="998538"/>
                      </a:xfrm>
                      <a:prstGeom prst="rect">
                        <a:avLst/>
                      </a:prstGeom>
                      <a:noFill/>
                      <a:ln>
                        <a:solidFill>
                          <a:srgbClr val="00B050"/>
                        </a:solidFill>
                      </a:ln>
                      <a:effectLst/>
                    </p:spPr>
                  </p:pic>
                </p:oleObj>
              </mc:Fallback>
            </mc:AlternateContent>
          </a:graphicData>
        </a:graphic>
      </p:graphicFrame>
      <p:sp>
        <p:nvSpPr>
          <p:cNvPr id="2" name="Marcador de fecha 1">
            <a:extLst>
              <a:ext uri="{FF2B5EF4-FFF2-40B4-BE49-F238E27FC236}">
                <a16:creationId xmlns:a16="http://schemas.microsoft.com/office/drawing/2014/main" id="{1701F3C2-D30F-474F-A92B-2742033F05B6}"/>
              </a:ext>
            </a:extLst>
          </p:cNvPr>
          <p:cNvSpPr>
            <a:spLocks noGrp="1"/>
          </p:cNvSpPr>
          <p:nvPr>
            <p:ph type="dt" sz="half" idx="10"/>
          </p:nvPr>
        </p:nvSpPr>
        <p:spPr/>
        <p:txBody>
          <a:bodyPr/>
          <a:lstStyle/>
          <a:p>
            <a:pPr>
              <a:defRPr/>
            </a:pPr>
            <a:fld id="{1706C8EA-BECF-4331-B47B-677B99D13B29}" type="datetime1">
              <a:rPr lang="es-PE" smtClean="0"/>
              <a:t>8/11/2023</a:t>
            </a:fld>
            <a:endParaRPr lang="en-US"/>
          </a:p>
        </p:txBody>
      </p:sp>
      <p:sp>
        <p:nvSpPr>
          <p:cNvPr id="22531" name="4 Marcador de número de diapositiva">
            <a:extLst>
              <a:ext uri="{FF2B5EF4-FFF2-40B4-BE49-F238E27FC236}">
                <a16:creationId xmlns:a16="http://schemas.microsoft.com/office/drawing/2014/main" id="{2A0037CF-CC09-44F7-B3E5-885589E723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7CF43CE-2263-4CA2-9605-4DF8EE73BC75}" type="slidenum">
              <a:rPr lang="en-US" altLang="es-PE" sz="1400">
                <a:solidFill>
                  <a:schemeClr val="bg1"/>
                </a:solidFill>
                <a:latin typeface="Times New Roman" panose="02020603050405020304" pitchFamily="18" charset="0"/>
              </a:rPr>
              <a:pPr eaLnBrk="1" hangingPunct="1"/>
              <a:t>21</a:t>
            </a:fld>
            <a:endParaRPr lang="en-US" altLang="es-PE" sz="1400">
              <a:solidFill>
                <a:schemeClr val="bg1"/>
              </a:solidFill>
              <a:latin typeface="Times New Roman" panose="02020603050405020304" pitchFamily="18" charset="0"/>
            </a:endParaRPr>
          </a:p>
        </p:txBody>
      </p:sp>
      <p:sp>
        <p:nvSpPr>
          <p:cNvPr id="22532" name="Text Box 5">
            <a:extLst>
              <a:ext uri="{FF2B5EF4-FFF2-40B4-BE49-F238E27FC236}">
                <a16:creationId xmlns:a16="http://schemas.microsoft.com/office/drawing/2014/main" id="{A7F7B45E-74D6-4155-A6EB-C2384A1FEC92}"/>
              </a:ext>
            </a:extLst>
          </p:cNvPr>
          <p:cNvSpPr txBox="1">
            <a:spLocks noChangeArrowheads="1"/>
          </p:cNvSpPr>
          <p:nvPr/>
        </p:nvSpPr>
        <p:spPr bwMode="auto">
          <a:xfrm>
            <a:off x="1774825" y="1412875"/>
            <a:ext cx="806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buClr>
                <a:srgbClr val="FF0000"/>
              </a:buClr>
              <a:buFontTx/>
              <a:buAutoNum type="alphaLcPeriod" startAt="3"/>
            </a:pPr>
            <a:r>
              <a:rPr lang="es-ES" altLang="es-PE" b="1"/>
              <a:t>NGI Sistema de Clasificación de Barton    Q.</a:t>
            </a:r>
          </a:p>
        </p:txBody>
      </p:sp>
      <p:sp>
        <p:nvSpPr>
          <p:cNvPr id="22533" name="Text Box 8">
            <a:extLst>
              <a:ext uri="{FF2B5EF4-FFF2-40B4-BE49-F238E27FC236}">
                <a16:creationId xmlns:a16="http://schemas.microsoft.com/office/drawing/2014/main" id="{05DC8F72-C05D-4DB5-B0E1-C4522723F716}"/>
              </a:ext>
            </a:extLst>
          </p:cNvPr>
          <p:cNvSpPr txBox="1">
            <a:spLocks noChangeArrowheads="1"/>
          </p:cNvSpPr>
          <p:nvPr/>
        </p:nvSpPr>
        <p:spPr bwMode="auto">
          <a:xfrm>
            <a:off x="1883569" y="3042405"/>
            <a:ext cx="83534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s-ES_tradnl" altLang="es-PE"/>
              <a:t> </a:t>
            </a:r>
            <a:r>
              <a:rPr lang="es-ES_tradnl" altLang="es-PE" b="1"/>
              <a:t>RQD	: Parámetro definido por Deere (1964)</a:t>
            </a:r>
          </a:p>
          <a:p>
            <a:pPr eaLnBrk="1" hangingPunct="1"/>
            <a:r>
              <a:rPr lang="es-ES_tradnl" altLang="es-PE" b="1"/>
              <a:t>Jn	: Número de contactos.</a:t>
            </a:r>
          </a:p>
          <a:p>
            <a:pPr eaLnBrk="1" hangingPunct="1"/>
            <a:r>
              <a:rPr lang="es-ES_tradnl" altLang="es-PE" b="1"/>
              <a:t> Jr	: Numero de rugosidades.</a:t>
            </a:r>
          </a:p>
          <a:p>
            <a:pPr eaLnBrk="1" hangingPunct="1"/>
            <a:r>
              <a:rPr lang="es-ES_tradnl" altLang="es-PE" b="1"/>
              <a:t> Ja	: Numero de alteraciones</a:t>
            </a:r>
          </a:p>
          <a:p>
            <a:pPr eaLnBrk="1" hangingPunct="1"/>
            <a:r>
              <a:rPr lang="es-ES_tradnl" altLang="es-PE" b="1"/>
              <a:t> Jw	: Condición de agua subterránea</a:t>
            </a:r>
          </a:p>
          <a:p>
            <a:pPr eaLnBrk="1" hangingPunct="1"/>
            <a:r>
              <a:rPr lang="es-ES_tradnl" altLang="es-PE" b="1"/>
              <a:t>SRF	: Factor de reducción del esfuerzo.</a:t>
            </a:r>
            <a:endParaRPr lang="es-ES" altLang="es-PE" b="1"/>
          </a:p>
        </p:txBody>
      </p:sp>
      <p:sp>
        <p:nvSpPr>
          <p:cNvPr id="7" name="Text Box 4">
            <a:extLst>
              <a:ext uri="{FF2B5EF4-FFF2-40B4-BE49-F238E27FC236}">
                <a16:creationId xmlns:a16="http://schemas.microsoft.com/office/drawing/2014/main" id="{B99419E5-417A-4E6C-A302-CD567048567E}"/>
              </a:ext>
            </a:extLst>
          </p:cNvPr>
          <p:cNvSpPr txBox="1">
            <a:spLocks noChangeArrowheads="1"/>
          </p:cNvSpPr>
          <p:nvPr/>
        </p:nvSpPr>
        <p:spPr bwMode="auto">
          <a:xfrm>
            <a:off x="2424114" y="260350"/>
            <a:ext cx="7272337" cy="584775"/>
          </a:xfrm>
          <a:prstGeom prst="rect">
            <a:avLst/>
          </a:prstGeom>
          <a:noFill/>
          <a:ln>
            <a:noFill/>
          </a:ln>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1.2. Aspectos </a:t>
            </a:r>
            <a:r>
              <a:rPr lang="es-ES" altLang="es-PE" sz="3200" b="1" dirty="0" err="1">
                <a:solidFill>
                  <a:schemeClr val="accent3">
                    <a:lumMod val="75000"/>
                  </a:schemeClr>
                </a:solidFill>
                <a:latin typeface="+mj-lt"/>
              </a:rPr>
              <a:t>Geomecánicos</a:t>
            </a:r>
            <a:endParaRPr lang="es-ES" altLang="es-PE" sz="3200" b="1" dirty="0">
              <a:solidFill>
                <a:schemeClr val="accent3">
                  <a:lumMod val="75000"/>
                </a:schemeClr>
              </a:solidFill>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6EB55E93-D056-42AE-9FDE-5B448E114ED7}"/>
              </a:ext>
            </a:extLst>
          </p:cNvPr>
          <p:cNvSpPr txBox="1">
            <a:spLocks noChangeArrowheads="1"/>
          </p:cNvSpPr>
          <p:nvPr/>
        </p:nvSpPr>
        <p:spPr bwMode="auto">
          <a:xfrm>
            <a:off x="7478716" y="2830068"/>
            <a:ext cx="3090672" cy="1197864"/>
          </a:xfrm>
          <a:prstGeom prst="rect">
            <a:avLst/>
          </a:prstGeom>
        </p:spPr>
        <p:txBody>
          <a:bodyPr vert="horz" lIns="91440" tIns="45720" rIns="91440" bIns="45720" rtlCol="0" anchor="b">
            <a:norm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defTabSz="914400" eaLnBrk="1" hangingPunct="1">
              <a:lnSpc>
                <a:spcPct val="90000"/>
              </a:lnSpc>
              <a:spcBef>
                <a:spcPct val="0"/>
              </a:spcBef>
              <a:spcAft>
                <a:spcPts val="600"/>
              </a:spcAft>
            </a:pPr>
            <a:r>
              <a:rPr lang="en-US" altLang="es-PE" b="1" cap="all" spc="200" dirty="0">
                <a:latin typeface="+mj-lt"/>
                <a:ea typeface="+mj-ea"/>
                <a:cs typeface="+mj-cs"/>
              </a:rPr>
              <a:t>1.2. </a:t>
            </a:r>
            <a:r>
              <a:rPr lang="en-US" altLang="es-PE" b="1" cap="all" spc="200" dirty="0" err="1">
                <a:latin typeface="+mj-lt"/>
                <a:ea typeface="+mj-ea"/>
                <a:cs typeface="+mj-cs"/>
              </a:rPr>
              <a:t>Aspectos</a:t>
            </a:r>
            <a:r>
              <a:rPr lang="en-US" altLang="es-PE" b="1" cap="all" spc="200" dirty="0">
                <a:latin typeface="+mj-lt"/>
                <a:ea typeface="+mj-ea"/>
                <a:cs typeface="+mj-cs"/>
              </a:rPr>
              <a:t> </a:t>
            </a:r>
            <a:r>
              <a:rPr lang="en-US" altLang="es-PE" b="1" cap="all" spc="200" dirty="0" err="1">
                <a:latin typeface="+mj-lt"/>
                <a:ea typeface="+mj-ea"/>
                <a:cs typeface="+mj-cs"/>
              </a:rPr>
              <a:t>Geomecánicos</a:t>
            </a:r>
            <a:endParaRPr lang="en-US" altLang="es-PE" b="1" cap="all" spc="200" dirty="0">
              <a:latin typeface="+mj-lt"/>
              <a:ea typeface="+mj-ea"/>
              <a:cs typeface="+mj-cs"/>
            </a:endParaRPr>
          </a:p>
        </p:txBody>
      </p:sp>
      <p:sp>
        <p:nvSpPr>
          <p:cNvPr id="126979" name="Text Box 2">
            <a:extLst>
              <a:ext uri="{FF2B5EF4-FFF2-40B4-BE49-F238E27FC236}">
                <a16:creationId xmlns:a16="http://schemas.microsoft.com/office/drawing/2014/main" id="{530F5C08-106C-43F6-88A5-5AE45E40CA70}"/>
              </a:ext>
            </a:extLst>
          </p:cNvPr>
          <p:cNvSpPr txBox="1">
            <a:spLocks noChangeArrowheads="1"/>
          </p:cNvSpPr>
          <p:nvPr/>
        </p:nvSpPr>
        <p:spPr bwMode="auto">
          <a:xfrm>
            <a:off x="8339328" y="1655065"/>
            <a:ext cx="3090672" cy="42245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rm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indent="-228600" defTabSz="914400" eaLnBrk="1" hangingPunct="1">
              <a:lnSpc>
                <a:spcPct val="110000"/>
              </a:lnSpc>
              <a:spcBef>
                <a:spcPts val="700"/>
              </a:spcBef>
              <a:buClr>
                <a:schemeClr val="tx2"/>
              </a:buClr>
            </a:pPr>
            <a:r>
              <a:rPr lang="en-US" altLang="es-PE" sz="1600">
                <a:solidFill>
                  <a:schemeClr val="bg1"/>
                </a:solidFill>
                <a:latin typeface="+mn-lt"/>
              </a:rPr>
              <a:t>El valor de Q puede variar aproximadamente entre 0,001  a  1000, dentro de este rango se definen nueve calidades de roca, tal como se muestra en la tabla siguiente:</a:t>
            </a:r>
          </a:p>
        </p:txBody>
      </p:sp>
      <p:sp>
        <p:nvSpPr>
          <p:cNvPr id="2" name="Marcador de fecha 1">
            <a:extLst>
              <a:ext uri="{FF2B5EF4-FFF2-40B4-BE49-F238E27FC236}">
                <a16:creationId xmlns:a16="http://schemas.microsoft.com/office/drawing/2014/main" id="{F59324AD-C041-40BD-8A15-DDCE512872A9}"/>
              </a:ext>
            </a:extLst>
          </p:cNvPr>
          <p:cNvSpPr>
            <a:spLocks noGrp="1"/>
          </p:cNvSpPr>
          <p:nvPr>
            <p:ph type="dt" sz="half" idx="10"/>
          </p:nvPr>
        </p:nvSpPr>
        <p:spPr>
          <a:xfrm>
            <a:off x="8153400" y="6375679"/>
            <a:ext cx="2329722" cy="348462"/>
          </a:xfrm>
        </p:spPr>
        <p:txBody>
          <a:bodyPr vert="horz" lIns="91440" tIns="45720" rIns="91440" bIns="45720" rtlCol="0" anchor="ctr">
            <a:normAutofit/>
          </a:bodyPr>
          <a:lstStyle/>
          <a:p>
            <a:pPr defTabSz="914400">
              <a:spcAft>
                <a:spcPts val="600"/>
              </a:spcAft>
            </a:pPr>
            <a:fld id="{25347EE7-BE16-4624-8B5A-76098E199372}" type="datetime1">
              <a:rPr lang="en-US">
                <a:solidFill>
                  <a:schemeClr val="bg1">
                    <a:lumMod val="85000"/>
                  </a:schemeClr>
                </a:solidFill>
              </a:rPr>
              <a:pPr defTabSz="914400">
                <a:spcAft>
                  <a:spcPts val="600"/>
                </a:spcAft>
              </a:pPr>
              <a:t>11/8/2023</a:t>
            </a:fld>
            <a:endParaRPr lang="en-US">
              <a:solidFill>
                <a:schemeClr val="bg1">
                  <a:lumMod val="85000"/>
                </a:schemeClr>
              </a:solidFill>
            </a:endParaRPr>
          </a:p>
        </p:txBody>
      </p:sp>
      <p:sp>
        <p:nvSpPr>
          <p:cNvPr id="126978" name="3 Marcador de número de diapositiva">
            <a:extLst>
              <a:ext uri="{FF2B5EF4-FFF2-40B4-BE49-F238E27FC236}">
                <a16:creationId xmlns:a16="http://schemas.microsoft.com/office/drawing/2014/main" id="{294843A1-EC85-4337-947E-EF1210218522}"/>
              </a:ext>
            </a:extLst>
          </p:cNvPr>
          <p:cNvSpPr>
            <a:spLocks noGrp="1"/>
          </p:cNvSpPr>
          <p:nvPr>
            <p:ph type="sldNum" sz="quarter" idx="12"/>
          </p:nvPr>
        </p:nvSpPr>
        <p:spPr>
          <a:xfrm>
            <a:off x="10783874" y="6375679"/>
            <a:ext cx="646126" cy="34579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defTabSz="914400" eaLnBrk="1" hangingPunct="1">
              <a:spcAft>
                <a:spcPts val="600"/>
              </a:spcAft>
            </a:pPr>
            <a:fld id="{4C165374-9714-4551-AB83-CFC63983F337}" type="slidenum">
              <a:rPr lang="en-US" altLang="es-PE" sz="1200">
                <a:solidFill>
                  <a:schemeClr val="bg1">
                    <a:lumMod val="85000"/>
                  </a:schemeClr>
                </a:solidFill>
                <a:latin typeface="+mn-lt"/>
              </a:rPr>
              <a:pPr defTabSz="914400" eaLnBrk="1" hangingPunct="1">
                <a:spcAft>
                  <a:spcPts val="600"/>
                </a:spcAft>
              </a:pPr>
              <a:t>22</a:t>
            </a:fld>
            <a:endParaRPr lang="en-US" altLang="es-PE" sz="1200">
              <a:solidFill>
                <a:schemeClr val="bg1">
                  <a:lumMod val="85000"/>
                </a:schemeClr>
              </a:solidFill>
              <a:latin typeface="+mn-lt"/>
            </a:endParaRPr>
          </a:p>
        </p:txBody>
      </p:sp>
      <p:graphicFrame>
        <p:nvGraphicFramePr>
          <p:cNvPr id="234499" name="Group 3">
            <a:extLst>
              <a:ext uri="{FF2B5EF4-FFF2-40B4-BE49-F238E27FC236}">
                <a16:creationId xmlns:a16="http://schemas.microsoft.com/office/drawing/2014/main" id="{EF9DD1E9-CCFF-472D-BA17-2C6CEEFC4D1E}"/>
              </a:ext>
            </a:extLst>
          </p:cNvPr>
          <p:cNvGraphicFramePr>
            <a:graphicFrameLocks noGrp="1"/>
          </p:cNvGraphicFramePr>
          <p:nvPr/>
        </p:nvGraphicFramePr>
        <p:xfrm>
          <a:off x="1308129" y="643464"/>
          <a:ext cx="5215870" cy="5260397"/>
        </p:xfrm>
        <a:graphic>
          <a:graphicData uri="http://schemas.openxmlformats.org/drawingml/2006/table">
            <a:tbl>
              <a:tblPr firstRow="1" bandRow="1">
                <a:noFill/>
              </a:tblPr>
              <a:tblGrid>
                <a:gridCol w="3271477">
                  <a:extLst>
                    <a:ext uri="{9D8B030D-6E8A-4147-A177-3AD203B41FA5}">
                      <a16:colId xmlns:a16="http://schemas.microsoft.com/office/drawing/2014/main" val="20000"/>
                    </a:ext>
                  </a:extLst>
                </a:gridCol>
                <a:gridCol w="1944393">
                  <a:extLst>
                    <a:ext uri="{9D8B030D-6E8A-4147-A177-3AD203B41FA5}">
                      <a16:colId xmlns:a16="http://schemas.microsoft.com/office/drawing/2014/main" val="20001"/>
                    </a:ext>
                  </a:extLst>
                </a:gridCol>
              </a:tblGrid>
              <a:tr h="56302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2200" b="0" i="0" u="none" strike="noStrike" cap="none" spc="60" normalizeH="0" baseline="0">
                          <a:ln>
                            <a:noFill/>
                          </a:ln>
                          <a:solidFill>
                            <a:schemeClr val="bg1"/>
                          </a:solidFill>
                          <a:effectLst/>
                          <a:latin typeface="Arial" charset="0"/>
                        </a:rPr>
                        <a:t>CALIDAD DE ROCA</a:t>
                      </a:r>
                      <a:endParaRPr kumimoji="0" lang="es-ES" sz="2200" b="0" i="0" u="none" strike="noStrike" cap="none" spc="60" normalizeH="0" baseline="0">
                        <a:ln>
                          <a:noFill/>
                        </a:ln>
                        <a:solidFill>
                          <a:schemeClr val="bg1"/>
                        </a:solidFill>
                        <a:effectLst/>
                        <a:latin typeface="Arial" charset="0"/>
                      </a:endParaRPr>
                    </a:p>
                  </a:txBody>
                  <a:tcPr marL="123290" marR="123290" marT="123290" marB="61645" anchor="ctr" horzOverflow="overflow">
                    <a:lnL w="12700" cmpd="sng">
                      <a:noFill/>
                    </a:lnL>
                    <a:lnR w="12700" cmpd="sng">
                      <a:noFill/>
                    </a:lnR>
                    <a:lnT w="19050" cap="flat" cmpd="sng" algn="ctr">
                      <a:noFill/>
                      <a:prstDash val="solid"/>
                    </a:lnT>
                    <a:lnB w="38100" cmpd="sng">
                      <a:noFill/>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2200" b="0" i="0" u="none" strike="noStrike" cap="none" spc="60" normalizeH="0" baseline="0">
                          <a:ln>
                            <a:noFill/>
                          </a:ln>
                          <a:solidFill>
                            <a:schemeClr val="bg1"/>
                          </a:solidFill>
                          <a:effectLst/>
                          <a:latin typeface="Arial" charset="0"/>
                        </a:rPr>
                        <a:t>Q</a:t>
                      </a:r>
                    </a:p>
                  </a:txBody>
                  <a:tcPr marL="123290" marR="123290" marT="123290" marB="61645" anchor="ctr" horzOverflow="overflow">
                    <a:lnL w="12700" cmpd="sng">
                      <a:noFill/>
                    </a:lnL>
                    <a:lnR w="12700" cmpd="sng">
                      <a:noFill/>
                    </a:lnR>
                    <a:lnT w="19050" cap="flat" cmpd="sng" algn="ctr">
                      <a:noFill/>
                      <a:prstDash val="solid"/>
                    </a:lnT>
                    <a:lnB w="38100" cmpd="sng">
                      <a:noFill/>
                    </a:lnB>
                    <a:lnTlToBr>
                      <a:noFill/>
                    </a:lnTlToBr>
                    <a:lnBlToTr>
                      <a:noFill/>
                    </a:lnBlToTr>
                    <a:solidFill>
                      <a:schemeClr val="accent1"/>
                    </a:solidFill>
                  </a:tcPr>
                </a:tc>
                <a:extLst>
                  <a:ext uri="{0D108BD9-81ED-4DB2-BD59-A6C34878D82A}">
                    <a16:rowId xmlns:a16="http://schemas.microsoft.com/office/drawing/2014/main" val="10000"/>
                  </a:ext>
                </a:extLst>
              </a:tr>
              <a:tr h="5219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Excepcionalmente mala</a:t>
                      </a:r>
                    </a:p>
                  </a:txBody>
                  <a:tcPr marL="123290" marR="123290" marT="123290" marB="61645" horzOverflow="overflow">
                    <a:lnL w="12700" cmpd="sng">
                      <a:noFill/>
                      <a:prstDash val="solid"/>
                    </a:lnL>
                    <a:lnR w="12700" cmpd="sng">
                      <a:noFill/>
                      <a:prstDash val="solid"/>
                    </a:lnR>
                    <a:lnT w="38100" cmpd="sng">
                      <a:noFill/>
                    </a:lnT>
                    <a:lnB w="12700" cap="flat" cmpd="sng" algn="ctr">
                      <a:noFill/>
                      <a:prstDash val="soli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0.001 – 0.01</a:t>
                      </a:r>
                    </a:p>
                  </a:txBody>
                  <a:tcPr marL="123290" marR="123290" marT="123290" marB="61645" horzOverflow="overflow">
                    <a:lnL w="12700" cmpd="sng">
                      <a:noFill/>
                      <a:prstDash val="solid"/>
                    </a:lnL>
                    <a:lnR w="12700" cmpd="sng">
                      <a:noFill/>
                      <a:prstDash val="solid"/>
                    </a:lnR>
                    <a:lnT w="38100" cmpd="sng">
                      <a:noFill/>
                    </a:lnT>
                    <a:lnB w="12700" cap="flat" cmpd="sng" algn="ctr">
                      <a:noFill/>
                      <a:prstDash val="solid"/>
                    </a:lnB>
                    <a:lnTlToBr>
                      <a:noFill/>
                    </a:lnTlToBr>
                    <a:lnBlToTr>
                      <a:noFill/>
                    </a:lnBlToTr>
                    <a:noFill/>
                  </a:tcPr>
                </a:tc>
                <a:extLst>
                  <a:ext uri="{0D108BD9-81ED-4DB2-BD59-A6C34878D82A}">
                    <a16:rowId xmlns:a16="http://schemas.microsoft.com/office/drawing/2014/main" val="10001"/>
                  </a:ext>
                </a:extLst>
              </a:tr>
              <a:tr h="5219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Extremadamente mala</a:t>
                      </a:r>
                    </a:p>
                  </a:txBody>
                  <a:tcPr marL="123290" marR="123290" marT="123290" marB="61645" horzOverflow="overflow">
                    <a:lnL w="12700" cmpd="sng">
                      <a:noFill/>
                      <a:prstDash val="solid"/>
                    </a:lnL>
                    <a:lnR w="12700" cmpd="sng">
                      <a:noFill/>
                      <a:prstDash val="solid"/>
                    </a:lnR>
                    <a:lnT w="12700" cap="flat" cmpd="sng" algn="ctr">
                      <a:noFill/>
                      <a:prstDash val="solid"/>
                    </a:lnT>
                    <a:lnB w="12700" cmpd="sng">
                      <a:noFill/>
                      <a:prstDash val="solid"/>
                    </a:lnB>
                    <a:lnTlToBr>
                      <a:noFill/>
                    </a:lnTlToBr>
                    <a:lnBlToTr>
                      <a:noFill/>
                    </a:lnBlToTr>
                    <a:solidFill>
                      <a:schemeClr val="bg1">
                        <a:lumMod val="95000"/>
                      </a:schemeClr>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0.01 – 0.1</a:t>
                      </a:r>
                    </a:p>
                  </a:txBody>
                  <a:tcPr marL="123290" marR="123290" marT="123290" marB="61645" horzOverflow="overflow">
                    <a:lnL w="12700" cmpd="sng">
                      <a:noFill/>
                      <a:prstDash val="solid"/>
                    </a:lnL>
                    <a:lnR w="12700" cmpd="sng">
                      <a:noFill/>
                      <a:prstDash val="solid"/>
                    </a:lnR>
                    <a:lnT w="12700" cap="flat" cmpd="sng" algn="ctr">
                      <a:noFill/>
                      <a:prstDash val="solid"/>
                    </a:lnT>
                    <a:lnB w="12700" cmpd="sng">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5219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Muy mala</a:t>
                      </a:r>
                    </a:p>
                  </a:txBody>
                  <a:tcPr marL="123290" marR="123290" marT="123290" marB="61645" horzOverflow="overflow">
                    <a:lnL w="12700" cmpd="sng">
                      <a:noFill/>
                      <a:prstDash val="solid"/>
                    </a:lnL>
                    <a:lnR w="12700" cmpd="sng">
                      <a:noFill/>
                      <a:prstDash val="solid"/>
                    </a:lnR>
                    <a:lnT w="12700" cmpd="sng">
                      <a:noFill/>
                      <a:prstDash val="solid"/>
                    </a:lnT>
                    <a:lnB w="12700" cap="flat" cmpd="sng" algn="ctr">
                      <a:noFill/>
                      <a:prstDash val="soli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0.1 – 1.0</a:t>
                      </a:r>
                    </a:p>
                  </a:txBody>
                  <a:tcPr marL="123290" marR="123290" marT="123290" marB="61645" horzOverflow="overflow">
                    <a:lnL w="12700" cmpd="sng">
                      <a:noFill/>
                      <a:prstDash val="solid"/>
                    </a:lnL>
                    <a:lnR w="12700" cmpd="sng">
                      <a:noFill/>
                      <a:prstDash val="solid"/>
                    </a:lnR>
                    <a:lnT w="12700" cmpd="sng">
                      <a:noFill/>
                      <a:prstDash val="solid"/>
                    </a:lnT>
                    <a:lnB w="12700" cap="flat" cmpd="sng" algn="ctr">
                      <a:noFill/>
                      <a:prstDash val="solid"/>
                    </a:lnB>
                    <a:lnTlToBr>
                      <a:noFill/>
                    </a:lnTlToBr>
                    <a:lnBlToTr>
                      <a:noFill/>
                    </a:lnBlToTr>
                    <a:noFill/>
                  </a:tcPr>
                </a:tc>
                <a:extLst>
                  <a:ext uri="{0D108BD9-81ED-4DB2-BD59-A6C34878D82A}">
                    <a16:rowId xmlns:a16="http://schemas.microsoft.com/office/drawing/2014/main" val="10003"/>
                  </a:ext>
                </a:extLst>
              </a:tr>
              <a:tr h="5219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Mala</a:t>
                      </a:r>
                    </a:p>
                  </a:txBody>
                  <a:tcPr marL="123290" marR="123290" marT="123290" marB="61645" horzOverflow="overflow">
                    <a:lnL w="12700" cmpd="sng">
                      <a:noFill/>
                      <a:prstDash val="solid"/>
                    </a:lnL>
                    <a:lnR w="12700" cmpd="sng">
                      <a:noFill/>
                      <a:prstDash val="solid"/>
                    </a:lnR>
                    <a:lnT w="12700" cap="flat" cmpd="sng" algn="ctr">
                      <a:noFill/>
                      <a:prstDash val="solid"/>
                    </a:lnT>
                    <a:lnB w="12700" cmpd="sng">
                      <a:noFill/>
                      <a:prstDash val="solid"/>
                    </a:lnB>
                    <a:lnTlToBr>
                      <a:noFill/>
                    </a:lnTlToBr>
                    <a:lnBlToTr>
                      <a:noFill/>
                    </a:lnBlToTr>
                    <a:solidFill>
                      <a:schemeClr val="bg1">
                        <a:lumMod val="95000"/>
                      </a:schemeClr>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1.0 – 4.0</a:t>
                      </a:r>
                    </a:p>
                  </a:txBody>
                  <a:tcPr marL="123290" marR="123290" marT="123290" marB="61645" horzOverflow="overflow">
                    <a:lnL w="12700" cmpd="sng">
                      <a:noFill/>
                      <a:prstDash val="solid"/>
                    </a:lnL>
                    <a:lnR w="12700" cmpd="sng">
                      <a:noFill/>
                      <a:prstDash val="solid"/>
                    </a:lnR>
                    <a:lnT w="12700" cap="flat" cmpd="sng" algn="ctr">
                      <a:noFill/>
                      <a:prstDash val="solid"/>
                    </a:lnT>
                    <a:lnB w="12700" cmpd="sng">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4"/>
                  </a:ext>
                </a:extLst>
              </a:tr>
              <a:tr h="5219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Regular</a:t>
                      </a:r>
                    </a:p>
                  </a:txBody>
                  <a:tcPr marL="123290" marR="123290" marT="123290" marB="61645" horzOverflow="overflow">
                    <a:lnL w="12700" cmpd="sng">
                      <a:noFill/>
                      <a:prstDash val="solid"/>
                    </a:lnL>
                    <a:lnR w="12700" cmpd="sng">
                      <a:noFill/>
                      <a:prstDash val="solid"/>
                    </a:lnR>
                    <a:lnT w="12700" cmpd="sng">
                      <a:noFill/>
                      <a:prstDash val="solid"/>
                    </a:lnT>
                    <a:lnB w="12700" cap="flat" cmpd="sng" algn="ctr">
                      <a:noFill/>
                      <a:prstDash val="soli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4.0 – 10.0</a:t>
                      </a:r>
                    </a:p>
                  </a:txBody>
                  <a:tcPr marL="123290" marR="123290" marT="123290" marB="61645" horzOverflow="overflow">
                    <a:lnL w="12700" cmpd="sng">
                      <a:noFill/>
                      <a:prstDash val="solid"/>
                    </a:lnL>
                    <a:lnR w="12700" cmpd="sng">
                      <a:noFill/>
                      <a:prstDash val="solid"/>
                    </a:lnR>
                    <a:lnT w="12700" cmpd="sng">
                      <a:noFill/>
                      <a:prstDash val="solid"/>
                    </a:lnT>
                    <a:lnB w="12700" cap="flat" cmpd="sng" algn="ctr">
                      <a:noFill/>
                      <a:prstDash val="solid"/>
                    </a:lnB>
                    <a:lnTlToBr>
                      <a:noFill/>
                    </a:lnTlToBr>
                    <a:lnBlToTr>
                      <a:noFill/>
                    </a:lnBlToTr>
                    <a:noFill/>
                  </a:tcPr>
                </a:tc>
                <a:extLst>
                  <a:ext uri="{0D108BD9-81ED-4DB2-BD59-A6C34878D82A}">
                    <a16:rowId xmlns:a16="http://schemas.microsoft.com/office/drawing/2014/main" val="10005"/>
                  </a:ext>
                </a:extLst>
              </a:tr>
              <a:tr h="5219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Buena</a:t>
                      </a:r>
                    </a:p>
                  </a:txBody>
                  <a:tcPr marL="123290" marR="123290" marT="123290" marB="61645" horzOverflow="overflow">
                    <a:lnL w="12700" cmpd="sng">
                      <a:noFill/>
                      <a:prstDash val="solid"/>
                    </a:lnL>
                    <a:lnR w="12700" cmpd="sng">
                      <a:noFill/>
                      <a:prstDash val="solid"/>
                    </a:lnR>
                    <a:lnT w="12700" cap="flat" cmpd="sng" algn="ctr">
                      <a:noFill/>
                      <a:prstDash val="solid"/>
                    </a:lnT>
                    <a:lnB w="12700" cmpd="sng">
                      <a:noFill/>
                      <a:prstDash val="solid"/>
                    </a:lnB>
                    <a:lnTlToBr>
                      <a:noFill/>
                    </a:lnTlToBr>
                    <a:lnBlToTr>
                      <a:noFill/>
                    </a:lnBlToTr>
                    <a:solidFill>
                      <a:schemeClr val="bg1">
                        <a:lumMod val="95000"/>
                      </a:schemeClr>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10.0 – 40.0</a:t>
                      </a:r>
                    </a:p>
                  </a:txBody>
                  <a:tcPr marL="123290" marR="123290" marT="123290" marB="61645" horzOverflow="overflow">
                    <a:lnL w="12700" cmpd="sng">
                      <a:noFill/>
                      <a:prstDash val="solid"/>
                    </a:lnL>
                    <a:lnR w="12700" cmpd="sng">
                      <a:noFill/>
                      <a:prstDash val="solid"/>
                    </a:lnR>
                    <a:lnT w="12700" cap="flat" cmpd="sng" algn="ctr">
                      <a:noFill/>
                      <a:prstDash val="solid"/>
                    </a:lnT>
                    <a:lnB w="12700" cmpd="sng">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6"/>
                  </a:ext>
                </a:extLst>
              </a:tr>
              <a:tr h="5219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1900" b="1" i="0" u="none" strike="noStrike" cap="none" spc="0" normalizeH="0" baseline="0">
                          <a:ln>
                            <a:noFill/>
                          </a:ln>
                          <a:solidFill>
                            <a:schemeClr val="tx1"/>
                          </a:solidFill>
                          <a:effectLst/>
                          <a:latin typeface="Arial" charset="0"/>
                        </a:rPr>
                        <a:t>Muy buena</a:t>
                      </a:r>
                    </a:p>
                  </a:txBody>
                  <a:tcPr marL="123290" marR="123290" marT="123290" marB="61645" horzOverflow="overflow">
                    <a:lnL w="12700" cmpd="sng">
                      <a:noFill/>
                      <a:prstDash val="solid"/>
                    </a:lnL>
                    <a:lnR w="12700" cmpd="sng">
                      <a:noFill/>
                      <a:prstDash val="solid"/>
                    </a:lnR>
                    <a:lnT w="12700" cmpd="sng">
                      <a:noFill/>
                      <a:prstDash val="solid"/>
                    </a:lnT>
                    <a:lnB w="12700" cap="flat" cmpd="sng" algn="ctr">
                      <a:noFill/>
                      <a:prstDash val="soli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900" b="1" i="0" u="none" strike="noStrike" cap="none" spc="0" normalizeH="0" baseline="0">
                          <a:ln>
                            <a:noFill/>
                          </a:ln>
                          <a:solidFill>
                            <a:schemeClr val="tx1"/>
                          </a:solidFill>
                          <a:effectLst/>
                          <a:latin typeface="Arial" charset="0"/>
                        </a:rPr>
                        <a:t>40.0 - 100.0</a:t>
                      </a:r>
                      <a:endParaRPr kumimoji="0" lang="es-ES" sz="1900" b="1" i="0" u="none" strike="noStrike" cap="none" spc="0" normalizeH="0" baseline="0">
                        <a:ln>
                          <a:noFill/>
                        </a:ln>
                        <a:solidFill>
                          <a:schemeClr val="tx1"/>
                        </a:solidFill>
                        <a:effectLst/>
                        <a:latin typeface="Arial" charset="0"/>
                      </a:endParaRPr>
                    </a:p>
                  </a:txBody>
                  <a:tcPr marL="123290" marR="123290" marT="123290" marB="61645" horzOverflow="overflow">
                    <a:lnL w="12700" cmpd="sng">
                      <a:noFill/>
                      <a:prstDash val="solid"/>
                    </a:lnL>
                    <a:lnR w="12700" cmpd="sng">
                      <a:noFill/>
                      <a:prstDash val="solid"/>
                    </a:lnR>
                    <a:lnT w="12700" cmpd="sng">
                      <a:noFill/>
                      <a:prstDash val="solid"/>
                    </a:lnT>
                    <a:lnB w="12700" cap="flat" cmpd="sng" algn="ctr">
                      <a:noFill/>
                      <a:prstDash val="solid"/>
                    </a:lnB>
                    <a:lnTlToBr>
                      <a:noFill/>
                    </a:lnTlToBr>
                    <a:lnBlToTr>
                      <a:noFill/>
                    </a:lnBlToTr>
                    <a:noFill/>
                  </a:tcPr>
                </a:tc>
                <a:extLst>
                  <a:ext uri="{0D108BD9-81ED-4DB2-BD59-A6C34878D82A}">
                    <a16:rowId xmlns:a16="http://schemas.microsoft.com/office/drawing/2014/main" val="10007"/>
                  </a:ext>
                </a:extLst>
              </a:tr>
              <a:tr h="5219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900" b="1" i="0" u="none" strike="noStrike" cap="none" spc="0" normalizeH="0" baseline="0">
                          <a:ln>
                            <a:noFill/>
                          </a:ln>
                          <a:solidFill>
                            <a:schemeClr val="tx1"/>
                          </a:solidFill>
                          <a:effectLst/>
                          <a:latin typeface="Arial" charset="0"/>
                        </a:rPr>
                        <a:t>Extremadamente buena</a:t>
                      </a:r>
                      <a:endParaRPr kumimoji="0" lang="es-ES" sz="1900" b="1" i="0" u="none" strike="noStrike" cap="none" spc="0" normalizeH="0" baseline="0">
                        <a:ln>
                          <a:noFill/>
                        </a:ln>
                        <a:solidFill>
                          <a:schemeClr val="tx1"/>
                        </a:solidFill>
                        <a:effectLst/>
                        <a:latin typeface="Arial" charset="0"/>
                      </a:endParaRPr>
                    </a:p>
                  </a:txBody>
                  <a:tcPr marL="123290" marR="123290" marT="123290" marB="61645" horzOverflow="overflow">
                    <a:lnL w="12700" cmpd="sng">
                      <a:noFill/>
                      <a:prstDash val="solid"/>
                    </a:lnL>
                    <a:lnR w="12700" cmpd="sng">
                      <a:noFill/>
                      <a:prstDash val="solid"/>
                    </a:lnR>
                    <a:lnT w="12700" cap="flat" cmpd="sng" algn="ctr">
                      <a:noFill/>
                      <a:prstDash val="solid"/>
                    </a:lnT>
                    <a:lnB w="12700" cmpd="sng">
                      <a:noFill/>
                      <a:prstDash val="solid"/>
                    </a:lnB>
                    <a:lnTlToBr>
                      <a:noFill/>
                    </a:lnTlToBr>
                    <a:lnBlToTr>
                      <a:noFill/>
                    </a:lnBlToTr>
                    <a:solidFill>
                      <a:schemeClr val="bg1">
                        <a:lumMod val="95000"/>
                      </a:schemeClr>
                    </a:solidFill>
                  </a:tcPr>
                </a:tc>
                <a:tc>
                  <a:txBody>
                    <a:bodyPr/>
                    <a:lstStyle/>
                    <a:p>
                      <a:pPr marL="0" marR="0" lvl="0" indent="0" algn="just" defTabSz="914400" rtl="0" eaLnBrk="0" fontAlgn="base" latinLnBrk="0" hangingPunct="0">
                        <a:lnSpc>
                          <a:spcPct val="80000"/>
                        </a:lnSpc>
                        <a:spcBef>
                          <a:spcPct val="50000"/>
                        </a:spcBef>
                        <a:spcAft>
                          <a:spcPct val="0"/>
                        </a:spcAft>
                        <a:buClrTx/>
                        <a:buSzTx/>
                        <a:buFontTx/>
                        <a:buNone/>
                        <a:tabLst/>
                      </a:pPr>
                      <a:r>
                        <a:rPr kumimoji="0" lang="es-ES_tradnl" sz="1900" b="1" i="0" u="none" strike="noStrike" cap="none" spc="0" normalizeH="0" baseline="0">
                          <a:ln>
                            <a:noFill/>
                          </a:ln>
                          <a:solidFill>
                            <a:schemeClr val="tx1"/>
                          </a:solidFill>
                          <a:effectLst/>
                          <a:latin typeface="Arial" charset="0"/>
                        </a:rPr>
                        <a:t>100.0 - 400.0</a:t>
                      </a:r>
                      <a:endParaRPr kumimoji="0" lang="es-ES" sz="1900" b="1" i="0" u="none" strike="noStrike" cap="none" spc="0" normalizeH="0" baseline="0">
                        <a:ln>
                          <a:noFill/>
                        </a:ln>
                        <a:solidFill>
                          <a:schemeClr val="tx1"/>
                        </a:solidFill>
                        <a:effectLst/>
                        <a:latin typeface="Arial" charset="0"/>
                      </a:endParaRPr>
                    </a:p>
                  </a:txBody>
                  <a:tcPr marL="123290" marR="123290" marT="123290" marB="61645" horzOverflow="overflow">
                    <a:lnL w="12700" cmpd="sng">
                      <a:noFill/>
                      <a:prstDash val="solid"/>
                    </a:lnL>
                    <a:lnR w="12700" cmpd="sng">
                      <a:noFill/>
                      <a:prstDash val="solid"/>
                    </a:lnR>
                    <a:lnT w="12700" cap="flat" cmpd="sng" algn="ctr">
                      <a:noFill/>
                      <a:prstDash val="solid"/>
                    </a:lnT>
                    <a:lnB w="12700" cmpd="sng">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8"/>
                  </a:ext>
                </a:extLst>
              </a:tr>
              <a:tr h="52193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900" b="1" i="0" u="none" strike="noStrike" cap="none" spc="0" normalizeH="0" baseline="0">
                          <a:ln>
                            <a:noFill/>
                          </a:ln>
                          <a:solidFill>
                            <a:schemeClr val="tx1"/>
                          </a:solidFill>
                          <a:effectLst/>
                          <a:latin typeface="Arial" charset="0"/>
                        </a:rPr>
                        <a:t>Excepcionalmente buena</a:t>
                      </a:r>
                      <a:endParaRPr kumimoji="0" lang="es-ES" sz="1900" b="1" i="0" u="none" strike="noStrike" cap="none" spc="0" normalizeH="0" baseline="0">
                        <a:ln>
                          <a:noFill/>
                        </a:ln>
                        <a:solidFill>
                          <a:schemeClr val="tx1"/>
                        </a:solidFill>
                        <a:effectLst/>
                        <a:latin typeface="Arial" charset="0"/>
                      </a:endParaRPr>
                    </a:p>
                  </a:txBody>
                  <a:tcPr marL="123290" marR="123290" marT="123290" marB="61645" horzOverflow="overflow">
                    <a:lnL w="12700" cmpd="sng">
                      <a:noFill/>
                      <a:prstDash val="solid"/>
                    </a:lnL>
                    <a:lnR w="12700" cmpd="sng">
                      <a:noFill/>
                      <a:prstDash val="solid"/>
                    </a:lnR>
                    <a:lnT w="12700" cmpd="sng">
                      <a:noFill/>
                      <a:prstDash val="solid"/>
                    </a:lnT>
                    <a:lnB w="12700" cmpd="sng">
                      <a:noFill/>
                      <a:prstDash val="soli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_tradnl" sz="1900" b="1" i="0" u="none" strike="noStrike" cap="none" spc="0" normalizeH="0" baseline="0">
                          <a:ln>
                            <a:noFill/>
                          </a:ln>
                          <a:solidFill>
                            <a:schemeClr val="tx1"/>
                          </a:solidFill>
                          <a:effectLst/>
                          <a:latin typeface="Arial" charset="0"/>
                        </a:rPr>
                        <a:t>400.0 - 1000.0</a:t>
                      </a:r>
                      <a:endParaRPr kumimoji="0" lang="es-ES" sz="1900" b="1" i="0" u="none" strike="noStrike" cap="none" spc="0" normalizeH="0" baseline="0">
                        <a:ln>
                          <a:noFill/>
                        </a:ln>
                        <a:solidFill>
                          <a:schemeClr val="tx1"/>
                        </a:solidFill>
                        <a:effectLst/>
                        <a:latin typeface="Arial" charset="0"/>
                      </a:endParaRPr>
                    </a:p>
                  </a:txBody>
                  <a:tcPr marL="123290" marR="123290" marT="123290" marB="61645" horzOverflow="overflow">
                    <a:lnL w="12700" cmpd="sng">
                      <a:noFill/>
                      <a:prstDash val="solid"/>
                    </a:lnL>
                    <a:lnR w="12700" cmpd="sng">
                      <a:noFill/>
                      <a:prstDash val="solid"/>
                    </a:lnR>
                    <a:lnT w="12700" cmpd="sng">
                      <a:noFill/>
                      <a:prstDash val="solid"/>
                    </a:lnT>
                    <a:lnB w="12700" cmpd="sng">
                      <a:noFill/>
                      <a:prstDash val="soli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a:extLst>
              <a:ext uri="{FF2B5EF4-FFF2-40B4-BE49-F238E27FC236}">
                <a16:creationId xmlns:a16="http://schemas.microsoft.com/office/drawing/2014/main" id="{5781660A-3349-4B5D-B07C-FF68103A9B2C}"/>
              </a:ext>
            </a:extLst>
          </p:cNvPr>
          <p:cNvSpPr txBox="1"/>
          <p:nvPr/>
        </p:nvSpPr>
        <p:spPr>
          <a:xfrm>
            <a:off x="948798" y="2167006"/>
            <a:ext cx="5566472" cy="579437"/>
          </a:xfrm>
          <a:prstGeom prst="rect">
            <a:avLst/>
          </a:prstGeom>
          <a:noFill/>
        </p:spPr>
        <p:txBody>
          <a:bodyPr wrap="square">
            <a:spAutoFit/>
          </a:bodyPr>
          <a:lstStyle/>
          <a:p>
            <a:pPr algn="ctr">
              <a:defRPr/>
            </a:pPr>
            <a:r>
              <a:rPr lang="es-ES" sz="3200" b="1" dirty="0">
                <a:solidFill>
                  <a:schemeClr val="accent3">
                    <a:lumMod val="75000"/>
                  </a:schemeClr>
                </a:solidFill>
                <a:effectLst>
                  <a:outerShdw blurRad="38100" dist="38100" dir="2700000" algn="tl">
                    <a:srgbClr val="C0C0C0"/>
                  </a:outerShdw>
                </a:effectLst>
                <a:latin typeface="+mj-lt"/>
              </a:rPr>
              <a:t>VARIABLES CONTROLABLES</a:t>
            </a:r>
          </a:p>
        </p:txBody>
      </p:sp>
      <p:sp>
        <p:nvSpPr>
          <p:cNvPr id="5" name="1 CuadroTexto">
            <a:extLst>
              <a:ext uri="{FF2B5EF4-FFF2-40B4-BE49-F238E27FC236}">
                <a16:creationId xmlns:a16="http://schemas.microsoft.com/office/drawing/2014/main" id="{5A5F3F43-EEA0-4B12-BD01-D3588B9A540D}"/>
              </a:ext>
            </a:extLst>
          </p:cNvPr>
          <p:cNvSpPr txBox="1"/>
          <p:nvPr/>
        </p:nvSpPr>
        <p:spPr>
          <a:xfrm>
            <a:off x="493151" y="1131379"/>
            <a:ext cx="8915307" cy="954107"/>
          </a:xfrm>
          <a:prstGeom prst="rect">
            <a:avLst/>
          </a:prstGeom>
          <a:noFill/>
        </p:spPr>
        <p:txBody>
          <a:bodyPr wrap="square">
            <a:spAutoFit/>
          </a:bodyPr>
          <a:lstStyle/>
          <a:p>
            <a:pPr algn="ctr">
              <a:defRPr/>
            </a:pPr>
            <a:r>
              <a:rPr lang="es-ES" sz="3200" b="1" dirty="0">
                <a:solidFill>
                  <a:schemeClr val="accent3">
                    <a:lumMod val="75000"/>
                  </a:schemeClr>
                </a:solidFill>
                <a:effectLst>
                  <a:outerShdw blurRad="38100" dist="38100" dir="2700000" algn="tl">
                    <a:srgbClr val="C0C0C0"/>
                  </a:outerShdw>
                </a:effectLst>
                <a:latin typeface="+mj-lt"/>
              </a:rPr>
              <a:t>1.3. </a:t>
            </a:r>
            <a:r>
              <a:rPr lang="es-ES" sz="2400" b="1" dirty="0">
                <a:solidFill>
                  <a:schemeClr val="accent3">
                    <a:lumMod val="75000"/>
                  </a:schemeClr>
                </a:solidFill>
                <a:effectLst>
                  <a:outerShdw blurRad="38100" dist="38100" dir="2700000" algn="tl">
                    <a:srgbClr val="C0C0C0"/>
                  </a:outerShdw>
                </a:effectLst>
                <a:latin typeface="+mj-lt"/>
              </a:rPr>
              <a:t>VARIABLES CONTROLABLES Y NO CONTROLABLES DE PERFORACIÓN Y VOLADURA</a:t>
            </a:r>
          </a:p>
        </p:txBody>
      </p:sp>
      <p:sp>
        <p:nvSpPr>
          <p:cNvPr id="4" name="Marcador de fecha 3">
            <a:extLst>
              <a:ext uri="{FF2B5EF4-FFF2-40B4-BE49-F238E27FC236}">
                <a16:creationId xmlns:a16="http://schemas.microsoft.com/office/drawing/2014/main" id="{70F1D109-77DD-46EA-9A6C-1B99CCD48530}"/>
              </a:ext>
            </a:extLst>
          </p:cNvPr>
          <p:cNvSpPr>
            <a:spLocks noGrp="1"/>
          </p:cNvSpPr>
          <p:nvPr>
            <p:ph type="dt" sz="half" idx="10"/>
          </p:nvPr>
        </p:nvSpPr>
        <p:spPr/>
        <p:txBody>
          <a:bodyPr/>
          <a:lstStyle/>
          <a:p>
            <a:fld id="{79AABA93-86CD-4E24-8B33-52D944264D9F}" type="datetime1">
              <a:rPr lang="es-PE" smtClean="0"/>
              <a:t>8/11/2023</a:t>
            </a:fld>
            <a:endParaRPr lang="es-PE"/>
          </a:p>
        </p:txBody>
      </p:sp>
      <p:sp>
        <p:nvSpPr>
          <p:cNvPr id="3" name="Marcador de número de diapositiva 2">
            <a:extLst>
              <a:ext uri="{FF2B5EF4-FFF2-40B4-BE49-F238E27FC236}">
                <a16:creationId xmlns:a16="http://schemas.microsoft.com/office/drawing/2014/main" id="{393AFCEC-B900-4996-8634-E3EFDD39D2E0}"/>
              </a:ext>
            </a:extLst>
          </p:cNvPr>
          <p:cNvSpPr>
            <a:spLocks noGrp="1"/>
          </p:cNvSpPr>
          <p:nvPr>
            <p:ph type="sldNum" sz="quarter" idx="12"/>
          </p:nvPr>
        </p:nvSpPr>
        <p:spPr/>
        <p:txBody>
          <a:bodyPr/>
          <a:lstStyle/>
          <a:p>
            <a:fld id="{5981010B-86DA-4ADF-9F27-44166A92FBA2}" type="slidenum">
              <a:rPr lang="es-PE" smtClean="0"/>
              <a:t>23</a:t>
            </a:fld>
            <a:endParaRPr lang="es-PE"/>
          </a:p>
        </p:txBody>
      </p:sp>
      <p:sp>
        <p:nvSpPr>
          <p:cNvPr id="7" name="1 CuadroTexto">
            <a:extLst>
              <a:ext uri="{FF2B5EF4-FFF2-40B4-BE49-F238E27FC236}">
                <a16:creationId xmlns:a16="http://schemas.microsoft.com/office/drawing/2014/main" id="{33B3D9BF-5136-4837-8EC8-77AFE7C61349}"/>
              </a:ext>
            </a:extLst>
          </p:cNvPr>
          <p:cNvSpPr txBox="1"/>
          <p:nvPr/>
        </p:nvSpPr>
        <p:spPr>
          <a:xfrm>
            <a:off x="6678706" y="2139290"/>
            <a:ext cx="5459505" cy="579437"/>
          </a:xfrm>
          <a:prstGeom prst="rect">
            <a:avLst/>
          </a:prstGeom>
          <a:noFill/>
        </p:spPr>
        <p:txBody>
          <a:bodyPr wrap="square">
            <a:spAutoFit/>
          </a:bodyPr>
          <a:lstStyle/>
          <a:p>
            <a:pPr algn="ctr">
              <a:defRPr/>
            </a:pPr>
            <a:r>
              <a:rPr lang="es-ES" sz="3200" b="1" dirty="0">
                <a:solidFill>
                  <a:schemeClr val="accent3">
                    <a:lumMod val="75000"/>
                  </a:schemeClr>
                </a:solidFill>
                <a:effectLst>
                  <a:outerShdw blurRad="38100" dist="38100" dir="2700000" algn="tl">
                    <a:srgbClr val="C0C0C0"/>
                  </a:outerShdw>
                </a:effectLst>
                <a:latin typeface="+mj-lt"/>
              </a:rPr>
              <a:t>VARIABLES NO CONTROLABLES</a:t>
            </a:r>
          </a:p>
        </p:txBody>
      </p:sp>
      <p:sp>
        <p:nvSpPr>
          <p:cNvPr id="8" name="Text Box 6">
            <a:extLst>
              <a:ext uri="{FF2B5EF4-FFF2-40B4-BE49-F238E27FC236}">
                <a16:creationId xmlns:a16="http://schemas.microsoft.com/office/drawing/2014/main" id="{94D0601A-19AF-4094-B364-E4ACC457C64C}"/>
              </a:ext>
            </a:extLst>
          </p:cNvPr>
          <p:cNvSpPr txBox="1">
            <a:spLocks noChangeArrowheads="1"/>
          </p:cNvSpPr>
          <p:nvPr/>
        </p:nvSpPr>
        <p:spPr bwMode="auto">
          <a:xfrm>
            <a:off x="6678706" y="2798972"/>
            <a:ext cx="5280211"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buClr>
                <a:srgbClr val="66FF33"/>
              </a:buClr>
              <a:buFont typeface="Wingdings" panose="05000000000000000000" pitchFamily="2" charset="2"/>
              <a:buChar char="q"/>
            </a:pPr>
            <a:r>
              <a:rPr lang="es-MX" altLang="es-PE" sz="2800" b="1" dirty="0">
                <a:solidFill>
                  <a:schemeClr val="accent2"/>
                </a:solidFill>
              </a:rPr>
              <a:t> </a:t>
            </a:r>
            <a:r>
              <a:rPr lang="es-MX" altLang="es-PE" sz="2800" b="1" dirty="0"/>
              <a:t>Litología</a:t>
            </a:r>
          </a:p>
          <a:p>
            <a:pPr>
              <a:spcBef>
                <a:spcPct val="50000"/>
              </a:spcBef>
              <a:buClr>
                <a:srgbClr val="66FF33"/>
              </a:buClr>
              <a:buFont typeface="Wingdings" panose="05000000000000000000" pitchFamily="2" charset="2"/>
              <a:buChar char="q"/>
            </a:pPr>
            <a:r>
              <a:rPr lang="es-MX" altLang="es-PE" sz="2800" b="1" dirty="0"/>
              <a:t> Estructuras</a:t>
            </a:r>
          </a:p>
          <a:p>
            <a:pPr>
              <a:spcBef>
                <a:spcPct val="50000"/>
              </a:spcBef>
              <a:buClr>
                <a:srgbClr val="66FF33"/>
              </a:buClr>
              <a:buFont typeface="Wingdings" panose="05000000000000000000" pitchFamily="2" charset="2"/>
              <a:buChar char="q"/>
            </a:pPr>
            <a:r>
              <a:rPr lang="es-MX" altLang="es-PE" sz="2800" b="1" dirty="0"/>
              <a:t> Propiedades Físicas</a:t>
            </a:r>
          </a:p>
          <a:p>
            <a:pPr>
              <a:spcBef>
                <a:spcPct val="50000"/>
              </a:spcBef>
              <a:buClr>
                <a:srgbClr val="66FF33"/>
              </a:buClr>
              <a:buFont typeface="Wingdings" panose="05000000000000000000" pitchFamily="2" charset="2"/>
              <a:buChar char="q"/>
            </a:pPr>
            <a:r>
              <a:rPr lang="es-MX" altLang="es-PE" sz="2800" b="1" dirty="0"/>
              <a:t> Propiedades mecánicas</a:t>
            </a:r>
          </a:p>
          <a:p>
            <a:pPr>
              <a:spcBef>
                <a:spcPct val="50000"/>
              </a:spcBef>
              <a:buClr>
                <a:srgbClr val="66FF33"/>
              </a:buClr>
              <a:buFont typeface="Wingdings" panose="05000000000000000000" pitchFamily="2" charset="2"/>
              <a:buChar char="q"/>
            </a:pPr>
            <a:r>
              <a:rPr lang="es-MX" altLang="es-PE" sz="2800" b="1" dirty="0"/>
              <a:t> Filtraciones</a:t>
            </a:r>
          </a:p>
        </p:txBody>
      </p:sp>
      <p:graphicFrame>
        <p:nvGraphicFramePr>
          <p:cNvPr id="9222" name="Text Box 5">
            <a:extLst>
              <a:ext uri="{FF2B5EF4-FFF2-40B4-BE49-F238E27FC236}">
                <a16:creationId xmlns:a16="http://schemas.microsoft.com/office/drawing/2014/main" id="{AD35947B-4CBE-E46C-EC80-03134355D234}"/>
              </a:ext>
            </a:extLst>
          </p:cNvPr>
          <p:cNvGraphicFramePr/>
          <p:nvPr>
            <p:extLst>
              <p:ext uri="{D42A27DB-BD31-4B8C-83A1-F6EECF244321}">
                <p14:modId xmlns:p14="http://schemas.microsoft.com/office/powerpoint/2010/main" val="2261262428"/>
              </p:ext>
            </p:extLst>
          </p:nvPr>
        </p:nvGraphicFramePr>
        <p:xfrm>
          <a:off x="948798" y="2798972"/>
          <a:ext cx="5566472" cy="3108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936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39C2DFF-59AD-45B1-BAF0-BACF2AE6F563}"/>
              </a:ext>
            </a:extLst>
          </p:cNvPr>
          <p:cNvSpPr>
            <a:spLocks noGrp="1" noChangeArrowheads="1"/>
          </p:cNvSpPr>
          <p:nvPr>
            <p:ph type="title"/>
          </p:nvPr>
        </p:nvSpPr>
        <p:spPr>
          <a:xfrm>
            <a:off x="1251678" y="118860"/>
            <a:ext cx="8002681" cy="643140"/>
          </a:xfrm>
        </p:spPr>
        <p:txBody>
          <a:bodyPr>
            <a:normAutofit/>
          </a:bodyPr>
          <a:lstStyle/>
          <a:p>
            <a:pPr marL="803275" indent="-803275" eaLnBrk="1" hangingPunct="1"/>
            <a:r>
              <a:rPr lang="en-US" altLang="es-PE" sz="3000" b="1" dirty="0">
                <a:solidFill>
                  <a:schemeClr val="accent3">
                    <a:lumMod val="75000"/>
                  </a:schemeClr>
                </a:solidFill>
              </a:rPr>
              <a:t>1.3. PARÁMETROS CLAVES DE PERFORACIÓN</a:t>
            </a:r>
          </a:p>
        </p:txBody>
      </p:sp>
      <p:sp>
        <p:nvSpPr>
          <p:cNvPr id="3" name="Marcador de fecha 2">
            <a:extLst>
              <a:ext uri="{FF2B5EF4-FFF2-40B4-BE49-F238E27FC236}">
                <a16:creationId xmlns:a16="http://schemas.microsoft.com/office/drawing/2014/main" id="{6524BA8E-77A9-46A1-A365-53128206B5FC}"/>
              </a:ext>
            </a:extLst>
          </p:cNvPr>
          <p:cNvSpPr>
            <a:spLocks noGrp="1"/>
          </p:cNvSpPr>
          <p:nvPr>
            <p:ph type="dt" sz="half" idx="10"/>
          </p:nvPr>
        </p:nvSpPr>
        <p:spPr/>
        <p:txBody>
          <a:bodyPr/>
          <a:lstStyle/>
          <a:p>
            <a:fld id="{A0522F7A-A569-4170-AC87-F1EEB9F3C951}" type="datetime1">
              <a:rPr lang="es-PE" smtClean="0"/>
              <a:t>8/11/2023</a:t>
            </a:fld>
            <a:endParaRPr lang="es-PE"/>
          </a:p>
        </p:txBody>
      </p:sp>
      <p:sp>
        <p:nvSpPr>
          <p:cNvPr id="2" name="Marcador de número de diapositiva 1">
            <a:extLst>
              <a:ext uri="{FF2B5EF4-FFF2-40B4-BE49-F238E27FC236}">
                <a16:creationId xmlns:a16="http://schemas.microsoft.com/office/drawing/2014/main" id="{94A7EC9F-D263-4C39-A43A-407BBE97CA96}"/>
              </a:ext>
            </a:extLst>
          </p:cNvPr>
          <p:cNvSpPr>
            <a:spLocks noGrp="1"/>
          </p:cNvSpPr>
          <p:nvPr>
            <p:ph type="sldNum" sz="quarter" idx="12"/>
          </p:nvPr>
        </p:nvSpPr>
        <p:spPr/>
        <p:txBody>
          <a:bodyPr/>
          <a:lstStyle/>
          <a:p>
            <a:fld id="{5981010B-86DA-4ADF-9F27-44166A92FBA2}" type="slidenum">
              <a:rPr lang="es-PE" smtClean="0"/>
              <a:t>24</a:t>
            </a:fld>
            <a:endParaRPr lang="es-PE"/>
          </a:p>
        </p:txBody>
      </p:sp>
      <p:sp>
        <p:nvSpPr>
          <p:cNvPr id="10" name="Rectangle 2">
            <a:extLst>
              <a:ext uri="{FF2B5EF4-FFF2-40B4-BE49-F238E27FC236}">
                <a16:creationId xmlns:a16="http://schemas.microsoft.com/office/drawing/2014/main" id="{4A1FB6A0-50C6-48A2-9E5A-45F433D2709E}"/>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a. Secuencia de explotación</a:t>
            </a:r>
          </a:p>
        </p:txBody>
      </p:sp>
      <p:sp>
        <p:nvSpPr>
          <p:cNvPr id="12" name="CuadroTexto 11">
            <a:extLst>
              <a:ext uri="{FF2B5EF4-FFF2-40B4-BE49-F238E27FC236}">
                <a16:creationId xmlns:a16="http://schemas.microsoft.com/office/drawing/2014/main" id="{562387C3-AAE3-48E9-A2A3-E608B7EFE1EF}"/>
              </a:ext>
            </a:extLst>
          </p:cNvPr>
          <p:cNvSpPr txBox="1"/>
          <p:nvPr/>
        </p:nvSpPr>
        <p:spPr>
          <a:xfrm>
            <a:off x="1690852" y="1083570"/>
            <a:ext cx="10117520" cy="1704569"/>
          </a:xfrm>
          <a:prstGeom prst="rect">
            <a:avLst/>
          </a:prstGeom>
          <a:noFill/>
        </p:spPr>
        <p:txBody>
          <a:bodyPr wrap="square">
            <a:spAutoFit/>
          </a:bodyPr>
          <a:lstStyle/>
          <a:p>
            <a:pPr algn="just">
              <a:lnSpc>
                <a:spcPct val="150000"/>
              </a:lnSpc>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Se denomina secuencia de explotación o estrategia de consumo de reservas, a la forma en que se extraen los materiales desde el rajo, durante el período comprendido entre el inicio de la explotación hasta el final de ella (</a:t>
            </a:r>
            <a:r>
              <a:rPr lang="es-ES" sz="1800" dirty="0" err="1">
                <a:effectLst/>
                <a:latin typeface="Times New Roman" panose="02020603050405020304" pitchFamily="18" charset="0"/>
                <a:ea typeface="Times New Roman" panose="02020603050405020304" pitchFamily="18" charset="0"/>
              </a:rPr>
              <a:t>pit</a:t>
            </a:r>
            <a:r>
              <a:rPr lang="es-ES" sz="1800" dirty="0">
                <a:effectLst/>
                <a:latin typeface="Times New Roman" panose="02020603050405020304" pitchFamily="18" charset="0"/>
                <a:ea typeface="Times New Roman" panose="02020603050405020304" pitchFamily="18" charset="0"/>
              </a:rPr>
              <a:t> final). La extracción del material se realiza en sucesivos rajos intermedios, los que reciben el nombre de </a:t>
            </a:r>
            <a:r>
              <a:rPr lang="es-ES" sz="1800" b="1" dirty="0">
                <a:effectLst/>
                <a:latin typeface="Times New Roman" panose="02020603050405020304" pitchFamily="18" charset="0"/>
                <a:ea typeface="Times New Roman" panose="02020603050405020304" pitchFamily="18" charset="0"/>
              </a:rPr>
              <a:t>Fases</a:t>
            </a:r>
            <a:r>
              <a:rPr lang="es-ES" sz="1800" dirty="0">
                <a:effectLst/>
                <a:latin typeface="Times New Roman" panose="02020603050405020304" pitchFamily="18" charset="0"/>
                <a:ea typeface="Times New Roman" panose="02020603050405020304" pitchFamily="18" charset="0"/>
              </a:rPr>
              <a:t> o </a:t>
            </a:r>
            <a:r>
              <a:rPr lang="es-ES" sz="1800" b="1" dirty="0">
                <a:effectLst/>
                <a:latin typeface="Times New Roman" panose="02020603050405020304" pitchFamily="18" charset="0"/>
                <a:ea typeface="Times New Roman" panose="02020603050405020304" pitchFamily="18" charset="0"/>
              </a:rPr>
              <a:t>Expansiones</a:t>
            </a:r>
            <a:r>
              <a:rPr lang="es-ES" sz="1800" dirty="0">
                <a:effectLst/>
                <a:latin typeface="Times New Roman" panose="02020603050405020304" pitchFamily="18"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p:txBody>
      </p:sp>
      <p:pic>
        <p:nvPicPr>
          <p:cNvPr id="6" name="Imagen 5">
            <a:extLst>
              <a:ext uri="{FF2B5EF4-FFF2-40B4-BE49-F238E27FC236}">
                <a16:creationId xmlns:a16="http://schemas.microsoft.com/office/drawing/2014/main" id="{93BACFED-C9EA-414A-B830-375546806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458" y="2900445"/>
            <a:ext cx="5809524" cy="2000000"/>
          </a:xfrm>
          <a:prstGeom prst="rect">
            <a:avLst/>
          </a:prstGeom>
        </p:spPr>
      </p:pic>
      <p:pic>
        <p:nvPicPr>
          <p:cNvPr id="8" name="Imagen 7">
            <a:extLst>
              <a:ext uri="{FF2B5EF4-FFF2-40B4-BE49-F238E27FC236}">
                <a16:creationId xmlns:a16="http://schemas.microsoft.com/office/drawing/2014/main" id="{ED6BC7F7-EFBD-4C70-B568-EE03FB7D9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018" y="4359747"/>
            <a:ext cx="5809524" cy="2238095"/>
          </a:xfrm>
          <a:prstGeom prst="rect">
            <a:avLst/>
          </a:prstGeom>
        </p:spPr>
      </p:pic>
    </p:spTree>
    <p:extLst>
      <p:ext uri="{BB962C8B-B14F-4D97-AF65-F5344CB8AC3E}">
        <p14:creationId xmlns:p14="http://schemas.microsoft.com/office/powerpoint/2010/main" val="359428839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4A1FB6A0-50C6-48A2-9E5A-45F433D2709E}"/>
              </a:ext>
            </a:extLst>
          </p:cNvPr>
          <p:cNvSpPr txBox="1">
            <a:spLocks noChangeArrowheads="1"/>
          </p:cNvSpPr>
          <p:nvPr/>
        </p:nvSpPr>
        <p:spPr>
          <a:xfrm>
            <a:off x="3207026" y="642937"/>
            <a:ext cx="8349975" cy="377479"/>
          </a:xfrm>
          <a:prstGeom prst="rect">
            <a:avLst/>
          </a:prstGeom>
        </p:spPr>
        <p:txBody>
          <a:bodyPr vert="horz" wrap="square"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spcAft>
                <a:spcPts val="600"/>
              </a:spcAft>
            </a:pPr>
            <a:r>
              <a:rPr lang="en-US" altLang="es-PE" sz="1400" b="1">
                <a:solidFill>
                  <a:schemeClr val="accent3">
                    <a:lumMod val="75000"/>
                  </a:schemeClr>
                </a:solidFill>
              </a:rPr>
              <a:t>b. Parámetros geométricos de la mina</a:t>
            </a:r>
          </a:p>
        </p:txBody>
      </p:sp>
      <p:sp>
        <p:nvSpPr>
          <p:cNvPr id="11" name="CuadroTexto 10">
            <a:extLst>
              <a:ext uri="{FF2B5EF4-FFF2-40B4-BE49-F238E27FC236}">
                <a16:creationId xmlns:a16="http://schemas.microsoft.com/office/drawing/2014/main" id="{550DD3A6-F0BF-422D-A5CE-9E2C16983B8C}"/>
              </a:ext>
            </a:extLst>
          </p:cNvPr>
          <p:cNvSpPr txBox="1"/>
          <p:nvPr/>
        </p:nvSpPr>
        <p:spPr>
          <a:xfrm>
            <a:off x="4776788" y="914400"/>
            <a:ext cx="6780213" cy="5295900"/>
          </a:xfrm>
          <a:prstGeom prst="rect">
            <a:avLst/>
          </a:prstGeom>
          <a:noFill/>
        </p:spPr>
        <p:txBody>
          <a:bodyPr wrap="square" anchor="t">
            <a:normAutofit/>
          </a:bodyPr>
          <a:lstStyle/>
          <a:p>
            <a:pPr algn="just">
              <a:lnSpc>
                <a:spcPct val="140000"/>
              </a:lnSpc>
              <a:spcAft>
                <a:spcPts val="600"/>
              </a:spcAft>
            </a:pPr>
            <a:r>
              <a:rPr lang="es-ES" sz="1500" dirty="0">
                <a:effectLst/>
                <a:latin typeface="Times New Roman" panose="02020603050405020304" pitchFamily="18" charset="0"/>
                <a:ea typeface="Times New Roman" panose="02020603050405020304" pitchFamily="18" charset="0"/>
              </a:rPr>
              <a:t>En un rajo abierto (y también en una cantera), se requiere ir coordinando la ejecución de las actividades productivas diarias con la ejecución de las actividades que dicen relación con esta construcción de accesos, las cuales tendrán que satisfacer las siguientes restricciones:</a:t>
            </a:r>
            <a:endParaRPr lang="es-PE" sz="1500" dirty="0">
              <a:effectLst/>
              <a:latin typeface="Times New Roman" panose="02020603050405020304" pitchFamily="18" charset="0"/>
              <a:ea typeface="Times New Roman" panose="02020603050405020304" pitchFamily="18" charset="0"/>
            </a:endParaRPr>
          </a:p>
          <a:p>
            <a:pPr algn="just">
              <a:lnSpc>
                <a:spcPct val="140000"/>
              </a:lnSpc>
              <a:spcAft>
                <a:spcPts val="600"/>
              </a:spcAft>
            </a:pPr>
            <a:r>
              <a:rPr lang="es-ES" sz="1500" dirty="0">
                <a:effectLst/>
                <a:latin typeface="Times New Roman" panose="02020603050405020304" pitchFamily="18" charset="0"/>
                <a:ea typeface="Times New Roman" panose="02020603050405020304" pitchFamily="18" charset="0"/>
              </a:rPr>
              <a:t> </a:t>
            </a:r>
            <a:endParaRPr lang="es-PE" sz="1500" dirty="0">
              <a:effectLst/>
              <a:latin typeface="Times New Roman" panose="02020603050405020304" pitchFamily="18" charset="0"/>
              <a:ea typeface="Times New Roman" panose="02020603050405020304" pitchFamily="18" charset="0"/>
            </a:endParaRPr>
          </a:p>
          <a:p>
            <a:pPr marL="342900" lvl="0" indent="-342900" algn="just">
              <a:lnSpc>
                <a:spcPct val="140000"/>
              </a:lnSpc>
              <a:spcAft>
                <a:spcPts val="600"/>
              </a:spcAft>
              <a:buFont typeface="+mj-lt"/>
              <a:buAutoNum type="arabicPeriod"/>
            </a:pPr>
            <a:r>
              <a:rPr lang="es-ES" sz="1500" dirty="0">
                <a:effectLst/>
                <a:latin typeface="Times New Roman" panose="02020603050405020304" pitchFamily="18" charset="0"/>
                <a:ea typeface="Times New Roman" panose="02020603050405020304" pitchFamily="18" charset="0"/>
              </a:rPr>
              <a:t>Debe permitir el acceso libre y seguro a la zona determinada.</a:t>
            </a:r>
            <a:endParaRPr lang="es-PE" sz="1500" dirty="0">
              <a:effectLst/>
              <a:latin typeface="Times New Roman" panose="02020603050405020304" pitchFamily="18" charset="0"/>
              <a:ea typeface="Times New Roman" panose="02020603050405020304" pitchFamily="18" charset="0"/>
            </a:endParaRPr>
          </a:p>
          <a:p>
            <a:pPr marL="342900" lvl="0" indent="-342900" algn="just">
              <a:lnSpc>
                <a:spcPct val="140000"/>
              </a:lnSpc>
              <a:spcAft>
                <a:spcPts val="600"/>
              </a:spcAft>
              <a:buFont typeface="+mj-lt"/>
              <a:buAutoNum type="arabicPeriod"/>
            </a:pPr>
            <a:r>
              <a:rPr lang="es-ES" sz="1500" dirty="0">
                <a:effectLst/>
                <a:latin typeface="Times New Roman" panose="02020603050405020304" pitchFamily="18" charset="0"/>
                <a:ea typeface="Times New Roman" panose="02020603050405020304" pitchFamily="18" charset="0"/>
              </a:rPr>
              <a:t>Debe permitir el acceso a tiempo a la zona determinada, de acuerdo al programa de producción.</a:t>
            </a:r>
            <a:endParaRPr lang="es-PE" sz="1500" dirty="0">
              <a:effectLst/>
              <a:latin typeface="Times New Roman" panose="02020603050405020304" pitchFamily="18" charset="0"/>
              <a:ea typeface="Times New Roman" panose="02020603050405020304" pitchFamily="18" charset="0"/>
            </a:endParaRPr>
          </a:p>
          <a:p>
            <a:pPr marL="342900" lvl="0" indent="-342900" algn="just">
              <a:lnSpc>
                <a:spcPct val="140000"/>
              </a:lnSpc>
              <a:spcAft>
                <a:spcPts val="600"/>
              </a:spcAft>
              <a:buFont typeface="+mj-lt"/>
              <a:buAutoNum type="arabicPeriod"/>
            </a:pPr>
            <a:r>
              <a:rPr lang="es-ES" sz="1500" dirty="0">
                <a:effectLst/>
                <a:latin typeface="Times New Roman" panose="02020603050405020304" pitchFamily="18" charset="0"/>
                <a:ea typeface="Times New Roman" panose="02020603050405020304" pitchFamily="18" charset="0"/>
              </a:rPr>
              <a:t>Debe cumplir con las restricciones geométricas de los equipos y las actividades.</a:t>
            </a:r>
            <a:endParaRPr lang="es-PE" sz="1500" dirty="0">
              <a:effectLst/>
              <a:latin typeface="Times New Roman" panose="02020603050405020304" pitchFamily="18" charset="0"/>
              <a:ea typeface="Times New Roman" panose="02020603050405020304" pitchFamily="18" charset="0"/>
            </a:endParaRPr>
          </a:p>
          <a:p>
            <a:pPr marL="342900" lvl="0" indent="-342900" algn="just">
              <a:lnSpc>
                <a:spcPct val="140000"/>
              </a:lnSpc>
              <a:spcAft>
                <a:spcPts val="600"/>
              </a:spcAft>
              <a:buFont typeface="+mj-lt"/>
              <a:buAutoNum type="arabicPeriod"/>
            </a:pPr>
            <a:r>
              <a:rPr lang="es-ES" sz="1500" dirty="0">
                <a:effectLst/>
                <a:latin typeface="Times New Roman" panose="02020603050405020304" pitchFamily="18" charset="0"/>
                <a:ea typeface="Times New Roman" panose="02020603050405020304" pitchFamily="18" charset="0"/>
              </a:rPr>
              <a:t>Debe cumplir con las restricciones geomecánicas del sector.</a:t>
            </a:r>
            <a:endParaRPr lang="es-PE" sz="1500" dirty="0">
              <a:effectLst/>
              <a:latin typeface="Times New Roman" panose="02020603050405020304" pitchFamily="18" charset="0"/>
              <a:ea typeface="Times New Roman" panose="02020603050405020304" pitchFamily="18" charset="0"/>
            </a:endParaRPr>
          </a:p>
          <a:p>
            <a:pPr marL="342900" lvl="0" indent="-342900" algn="just">
              <a:lnSpc>
                <a:spcPct val="140000"/>
              </a:lnSpc>
              <a:spcAft>
                <a:spcPts val="600"/>
              </a:spcAft>
              <a:buFont typeface="+mj-lt"/>
              <a:buAutoNum type="arabicPeriod"/>
            </a:pPr>
            <a:r>
              <a:rPr lang="es-ES" sz="1500" dirty="0">
                <a:effectLst/>
                <a:latin typeface="Times New Roman" panose="02020603050405020304" pitchFamily="18" charset="0"/>
                <a:ea typeface="Times New Roman" panose="02020603050405020304" pitchFamily="18" charset="0"/>
              </a:rPr>
              <a:t>Debe permitir la extracción de todo el material relacionado con el sector.</a:t>
            </a:r>
            <a:endParaRPr lang="es-PE" sz="1500" dirty="0">
              <a:effectLst/>
              <a:latin typeface="Times New Roman" panose="02020603050405020304" pitchFamily="18" charset="0"/>
              <a:ea typeface="Times New Roman" panose="02020603050405020304" pitchFamily="18" charset="0"/>
            </a:endParaRPr>
          </a:p>
          <a:p>
            <a:pPr marL="342900" lvl="0" indent="-342900" algn="just">
              <a:lnSpc>
                <a:spcPct val="140000"/>
              </a:lnSpc>
              <a:spcAft>
                <a:spcPts val="600"/>
              </a:spcAft>
              <a:buFont typeface="+mj-lt"/>
              <a:buAutoNum type="arabicPeriod"/>
            </a:pPr>
            <a:r>
              <a:rPr lang="es-ES" sz="1500" dirty="0">
                <a:effectLst/>
                <a:latin typeface="Times New Roman" panose="02020603050405020304" pitchFamily="18" charset="0"/>
                <a:ea typeface="Times New Roman" panose="02020603050405020304" pitchFamily="18" charset="0"/>
              </a:rPr>
              <a:t>Debe permitir la realización de actividades paralelas en completa seguridad.</a:t>
            </a:r>
            <a:endParaRPr lang="es-PE" sz="1500" dirty="0">
              <a:effectLst/>
              <a:latin typeface="Times New Roman" panose="02020603050405020304" pitchFamily="18" charset="0"/>
              <a:ea typeface="Times New Roman" panose="02020603050405020304" pitchFamily="18" charset="0"/>
            </a:endParaRPr>
          </a:p>
        </p:txBody>
      </p:sp>
      <p:sp>
        <p:nvSpPr>
          <p:cNvPr id="53250" name="Rectangle 2">
            <a:extLst>
              <a:ext uri="{FF2B5EF4-FFF2-40B4-BE49-F238E27FC236}">
                <a16:creationId xmlns:a16="http://schemas.microsoft.com/office/drawing/2014/main" id="{739C2DFF-59AD-45B1-BAF0-BACF2AE6F563}"/>
              </a:ext>
            </a:extLst>
          </p:cNvPr>
          <p:cNvSpPr>
            <a:spLocks noGrp="1" noChangeArrowheads="1"/>
          </p:cNvSpPr>
          <p:nvPr>
            <p:ph type="title"/>
          </p:nvPr>
        </p:nvSpPr>
        <p:spPr>
          <a:xfrm>
            <a:off x="1028699" y="1967266"/>
            <a:ext cx="3145735" cy="2547257"/>
          </a:xfrm>
          <a:noFill/>
        </p:spPr>
        <p:txBody>
          <a:bodyPr vert="horz" lIns="91440" tIns="45720" rIns="91440" bIns="45720" rtlCol="0" anchor="ctr">
            <a:normAutofit/>
          </a:bodyPr>
          <a:lstStyle/>
          <a:p>
            <a:pPr marL="803275" indent="-803275" algn="ctr"/>
            <a:r>
              <a:rPr lang="en-US" altLang="es-PE" sz="2400" b="1" kern="1200" dirty="0">
                <a:latin typeface="+mj-lt"/>
                <a:ea typeface="+mj-ea"/>
                <a:cs typeface="+mj-cs"/>
              </a:rPr>
              <a:t>1.3. PARÁMETROS CLAVES DE PERFORACIÓN</a:t>
            </a:r>
          </a:p>
        </p:txBody>
      </p:sp>
      <p:sp>
        <p:nvSpPr>
          <p:cNvPr id="3" name="Marcador de fecha 2">
            <a:extLst>
              <a:ext uri="{FF2B5EF4-FFF2-40B4-BE49-F238E27FC236}">
                <a16:creationId xmlns:a16="http://schemas.microsoft.com/office/drawing/2014/main" id="{6524BA8E-77A9-46A1-A365-53128206B5FC}"/>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fld id="{A0522F7A-A569-4170-AC87-F1EEB9F3C951}" type="datetime1">
              <a:rPr lang="en-US">
                <a:solidFill>
                  <a:schemeClr val="tx1">
                    <a:alpha val="80000"/>
                  </a:schemeClr>
                </a:solidFill>
              </a:rPr>
              <a:pPr algn="r">
                <a:spcAft>
                  <a:spcPts val="600"/>
                </a:spcAft>
              </a:pPr>
              <a:t>11/8/2023</a:t>
            </a:fld>
            <a:endParaRPr lang="en-US">
              <a:solidFill>
                <a:schemeClr val="tx1">
                  <a:alpha val="80000"/>
                </a:schemeClr>
              </a:solidFill>
            </a:endParaRPr>
          </a:p>
        </p:txBody>
      </p:sp>
      <p:sp>
        <p:nvSpPr>
          <p:cNvPr id="2" name="Marcador de número de diapositiva 1">
            <a:extLst>
              <a:ext uri="{FF2B5EF4-FFF2-40B4-BE49-F238E27FC236}">
                <a16:creationId xmlns:a16="http://schemas.microsoft.com/office/drawing/2014/main" id="{94A7EC9F-D263-4C39-A43A-407BBE97CA96}"/>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981010B-86DA-4ADF-9F27-44166A92FBA2}" type="slidenum">
              <a:rPr lang="en-US">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1821105723"/>
      </p:ext>
    </p:extLst>
  </p:cSld>
  <p:clrMapOvr>
    <a:overrideClrMapping bg1="lt1" tx1="dk1" bg2="lt2" tx2="dk2" accent1="accent1" accent2="accent2" accent3="accent3" accent4="accent4" accent5="accent5" accent6="accent6" hlink="hlink" folHlink="folHlink"/>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39C2DFF-59AD-45B1-BAF0-BACF2AE6F563}"/>
              </a:ext>
            </a:extLst>
          </p:cNvPr>
          <p:cNvSpPr>
            <a:spLocks noGrp="1" noChangeArrowheads="1"/>
          </p:cNvSpPr>
          <p:nvPr>
            <p:ph type="title"/>
          </p:nvPr>
        </p:nvSpPr>
        <p:spPr>
          <a:xfrm>
            <a:off x="1251678" y="118860"/>
            <a:ext cx="8002681" cy="643140"/>
          </a:xfrm>
        </p:spPr>
        <p:txBody>
          <a:bodyPr>
            <a:normAutofit/>
          </a:bodyPr>
          <a:lstStyle/>
          <a:p>
            <a:pPr marL="803275" indent="-803275" eaLnBrk="1" hangingPunct="1"/>
            <a:r>
              <a:rPr lang="en-US" altLang="es-PE" sz="3000" b="1" dirty="0">
                <a:solidFill>
                  <a:schemeClr val="accent3">
                    <a:lumMod val="75000"/>
                  </a:schemeClr>
                </a:solidFill>
              </a:rPr>
              <a:t>1.3. PARÁMETROS CLAVES DE PERFORACIÓN</a:t>
            </a:r>
          </a:p>
        </p:txBody>
      </p:sp>
      <p:sp>
        <p:nvSpPr>
          <p:cNvPr id="3" name="Marcador de fecha 2">
            <a:extLst>
              <a:ext uri="{FF2B5EF4-FFF2-40B4-BE49-F238E27FC236}">
                <a16:creationId xmlns:a16="http://schemas.microsoft.com/office/drawing/2014/main" id="{6524BA8E-77A9-46A1-A365-53128206B5FC}"/>
              </a:ext>
            </a:extLst>
          </p:cNvPr>
          <p:cNvSpPr>
            <a:spLocks noGrp="1"/>
          </p:cNvSpPr>
          <p:nvPr>
            <p:ph type="dt" sz="half" idx="10"/>
          </p:nvPr>
        </p:nvSpPr>
        <p:spPr/>
        <p:txBody>
          <a:bodyPr/>
          <a:lstStyle/>
          <a:p>
            <a:fld id="{A0522F7A-A569-4170-AC87-F1EEB9F3C951}" type="datetime1">
              <a:rPr lang="es-PE" smtClean="0"/>
              <a:t>8/11/2023</a:t>
            </a:fld>
            <a:endParaRPr lang="es-PE"/>
          </a:p>
        </p:txBody>
      </p:sp>
      <p:sp>
        <p:nvSpPr>
          <p:cNvPr id="2" name="Marcador de número de diapositiva 1">
            <a:extLst>
              <a:ext uri="{FF2B5EF4-FFF2-40B4-BE49-F238E27FC236}">
                <a16:creationId xmlns:a16="http://schemas.microsoft.com/office/drawing/2014/main" id="{94A7EC9F-D263-4C39-A43A-407BBE97CA96}"/>
              </a:ext>
            </a:extLst>
          </p:cNvPr>
          <p:cNvSpPr>
            <a:spLocks noGrp="1"/>
          </p:cNvSpPr>
          <p:nvPr>
            <p:ph type="sldNum" sz="quarter" idx="12"/>
          </p:nvPr>
        </p:nvSpPr>
        <p:spPr/>
        <p:txBody>
          <a:bodyPr/>
          <a:lstStyle/>
          <a:p>
            <a:fld id="{5981010B-86DA-4ADF-9F27-44166A92FBA2}" type="slidenum">
              <a:rPr lang="es-PE" smtClean="0"/>
              <a:t>26</a:t>
            </a:fld>
            <a:endParaRPr lang="es-PE"/>
          </a:p>
        </p:txBody>
      </p:sp>
      <p:sp>
        <p:nvSpPr>
          <p:cNvPr id="10" name="Rectangle 2">
            <a:extLst>
              <a:ext uri="{FF2B5EF4-FFF2-40B4-BE49-F238E27FC236}">
                <a16:creationId xmlns:a16="http://schemas.microsoft.com/office/drawing/2014/main" id="{4A1FB6A0-50C6-48A2-9E5A-45F433D2709E}"/>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b. Parámetros geométricos de la mina</a:t>
            </a:r>
          </a:p>
        </p:txBody>
      </p:sp>
      <p:sp>
        <p:nvSpPr>
          <p:cNvPr id="8" name="CuadroTexto 7">
            <a:extLst>
              <a:ext uri="{FF2B5EF4-FFF2-40B4-BE49-F238E27FC236}">
                <a16:creationId xmlns:a16="http://schemas.microsoft.com/office/drawing/2014/main" id="{F2DC978A-B125-4E0C-8C05-0642C80CE948}"/>
              </a:ext>
            </a:extLst>
          </p:cNvPr>
          <p:cNvSpPr txBox="1"/>
          <p:nvPr/>
        </p:nvSpPr>
        <p:spPr>
          <a:xfrm>
            <a:off x="1009283" y="1225689"/>
            <a:ext cx="5596469" cy="5078313"/>
          </a:xfrm>
          <a:prstGeom prst="rect">
            <a:avLst/>
          </a:prstGeom>
          <a:noFill/>
        </p:spPr>
        <p:txBody>
          <a:bodyPr wrap="square">
            <a:spAutoFit/>
          </a:bodyPr>
          <a:lstStyle/>
          <a:p>
            <a:pPr algn="just"/>
            <a:r>
              <a:rPr lang="es-ES" sz="1800" dirty="0">
                <a:effectLst/>
                <a:latin typeface="Times New Roman" panose="02020603050405020304" pitchFamily="18" charset="0"/>
                <a:ea typeface="Times New Roman" panose="02020603050405020304" pitchFamily="18" charset="0"/>
              </a:rPr>
              <a:t>Dentro de la geometría de los accesos podemos destacar:</a:t>
            </a:r>
            <a:endParaRPr lang="es-PE" sz="12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Ancho de Bermas.</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Ancho de Cunetas.</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Pendiente.</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Ángulo de la pared del camino (corte o relleno).</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Otros parámetros geométricos a considerar dentro del diseño de una mina son:</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Ancho máximo de expansión.</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Desfase entre palas.</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Ancho mínimo de operación (Perforación, Carguío y Transporte).</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Cruce de Camiones o doble vía.</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Ángulo </a:t>
            </a:r>
            <a:r>
              <a:rPr lang="es-ES" sz="1800" dirty="0" err="1">
                <a:effectLst/>
                <a:latin typeface="Times New Roman" panose="02020603050405020304" pitchFamily="18" charset="0"/>
                <a:ea typeface="Times New Roman" panose="02020603050405020304" pitchFamily="18" charset="0"/>
              </a:rPr>
              <a:t>Overall</a:t>
            </a:r>
            <a:r>
              <a:rPr lang="es-ES" sz="1800" dirty="0">
                <a:effectLst/>
                <a:latin typeface="Times New Roman" panose="02020603050405020304" pitchFamily="18"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Ángulo inter rampas.</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	Ángulo de la pared del banco.</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Para la explotación de un rajo abierto se puede observar que los accesos (rampas o accesos específicos) se visualizan de la siguiente manera:</a:t>
            </a:r>
            <a:endParaRPr lang="es-PE" sz="1800" dirty="0">
              <a:effectLst/>
              <a:latin typeface="Times New Roman" panose="02020603050405020304" pitchFamily="18" charset="0"/>
              <a:ea typeface="Times New Roman" panose="02020603050405020304" pitchFamily="18" charset="0"/>
            </a:endParaRPr>
          </a:p>
        </p:txBody>
      </p:sp>
      <p:grpSp>
        <p:nvGrpSpPr>
          <p:cNvPr id="5" name="Group 2">
            <a:extLst>
              <a:ext uri="{FF2B5EF4-FFF2-40B4-BE49-F238E27FC236}">
                <a16:creationId xmlns:a16="http://schemas.microsoft.com/office/drawing/2014/main" id="{A4DDDC5D-EF15-4035-905E-F6F015B88B3F}"/>
              </a:ext>
            </a:extLst>
          </p:cNvPr>
          <p:cNvGrpSpPr>
            <a:grpSpLocks/>
          </p:cNvGrpSpPr>
          <p:nvPr/>
        </p:nvGrpSpPr>
        <p:grpSpPr bwMode="auto">
          <a:xfrm>
            <a:off x="7138471" y="1734772"/>
            <a:ext cx="4391025" cy="2195513"/>
            <a:chOff x="2736" y="4657"/>
            <a:chExt cx="6913" cy="3457"/>
          </a:xfrm>
        </p:grpSpPr>
        <p:sp>
          <p:nvSpPr>
            <p:cNvPr id="6" name="Freeform 3">
              <a:extLst>
                <a:ext uri="{FF2B5EF4-FFF2-40B4-BE49-F238E27FC236}">
                  <a16:creationId xmlns:a16="http://schemas.microsoft.com/office/drawing/2014/main" id="{73328A8E-159B-4F1D-AB1C-CCE0A3F96346}"/>
                </a:ext>
              </a:extLst>
            </p:cNvPr>
            <p:cNvSpPr>
              <a:spLocks/>
            </p:cNvSpPr>
            <p:nvPr/>
          </p:nvSpPr>
          <p:spPr bwMode="auto">
            <a:xfrm>
              <a:off x="2845" y="5415"/>
              <a:ext cx="5817" cy="2377"/>
            </a:xfrm>
            <a:custGeom>
              <a:avLst/>
              <a:gdLst>
                <a:gd name="T0" fmla="*/ 0 w 20000"/>
                <a:gd name="T1" fmla="*/ 6353 h 20000"/>
                <a:gd name="T2" fmla="*/ 375 w 20000"/>
                <a:gd name="T3" fmla="*/ 4544 h 20000"/>
                <a:gd name="T4" fmla="*/ 1513 w 20000"/>
                <a:gd name="T5" fmla="*/ 2726 h 20000"/>
                <a:gd name="T6" fmla="*/ 3015 w 20000"/>
                <a:gd name="T7" fmla="*/ 1809 h 20000"/>
                <a:gd name="T8" fmla="*/ 5281 w 20000"/>
                <a:gd name="T9" fmla="*/ 917 h 20000"/>
                <a:gd name="T10" fmla="*/ 8296 w 20000"/>
                <a:gd name="T11" fmla="*/ 0 h 20000"/>
                <a:gd name="T12" fmla="*/ 9809 w 20000"/>
                <a:gd name="T13" fmla="*/ 0 h 20000"/>
                <a:gd name="T14" fmla="*/ 10187 w 20000"/>
                <a:gd name="T15" fmla="*/ 3643 h 20000"/>
                <a:gd name="T16" fmla="*/ 12450 w 20000"/>
                <a:gd name="T17" fmla="*/ 3643 h 20000"/>
                <a:gd name="T18" fmla="*/ 14715 w 20000"/>
                <a:gd name="T19" fmla="*/ 4544 h 20000"/>
                <a:gd name="T20" fmla="*/ 15843 w 20000"/>
                <a:gd name="T21" fmla="*/ 5452 h 20000"/>
                <a:gd name="T22" fmla="*/ 16981 w 20000"/>
                <a:gd name="T23" fmla="*/ 7270 h 20000"/>
                <a:gd name="T24" fmla="*/ 18109 w 20000"/>
                <a:gd name="T25" fmla="*/ 10913 h 20000"/>
                <a:gd name="T26" fmla="*/ 18869 w 20000"/>
                <a:gd name="T27" fmla="*/ 14539 h 20000"/>
                <a:gd name="T28" fmla="*/ 19622 w 20000"/>
                <a:gd name="T29" fmla="*/ 17265 h 20000"/>
                <a:gd name="T30" fmla="*/ 19997 w 20000"/>
                <a:gd name="T31" fmla="*/ 19992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00" h="20000">
                  <a:moveTo>
                    <a:pt x="0" y="6353"/>
                  </a:moveTo>
                  <a:lnTo>
                    <a:pt x="375" y="4544"/>
                  </a:lnTo>
                  <a:lnTo>
                    <a:pt x="1513" y="2726"/>
                  </a:lnTo>
                  <a:lnTo>
                    <a:pt x="3015" y="1809"/>
                  </a:lnTo>
                  <a:lnTo>
                    <a:pt x="5281" y="917"/>
                  </a:lnTo>
                  <a:lnTo>
                    <a:pt x="8296" y="0"/>
                  </a:lnTo>
                  <a:lnTo>
                    <a:pt x="9809" y="0"/>
                  </a:lnTo>
                  <a:lnTo>
                    <a:pt x="10187" y="3643"/>
                  </a:lnTo>
                  <a:lnTo>
                    <a:pt x="12450" y="3643"/>
                  </a:lnTo>
                  <a:lnTo>
                    <a:pt x="14715" y="4544"/>
                  </a:lnTo>
                  <a:lnTo>
                    <a:pt x="15843" y="5452"/>
                  </a:lnTo>
                  <a:lnTo>
                    <a:pt x="16981" y="7270"/>
                  </a:lnTo>
                  <a:lnTo>
                    <a:pt x="18109" y="10913"/>
                  </a:lnTo>
                  <a:lnTo>
                    <a:pt x="18869" y="14539"/>
                  </a:lnTo>
                  <a:lnTo>
                    <a:pt x="19622" y="17265"/>
                  </a:lnTo>
                  <a:lnTo>
                    <a:pt x="19997" y="19992"/>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7" name="Freeform 4">
              <a:extLst>
                <a:ext uri="{FF2B5EF4-FFF2-40B4-BE49-F238E27FC236}">
                  <a16:creationId xmlns:a16="http://schemas.microsoft.com/office/drawing/2014/main" id="{9F10087A-8917-4AE8-9155-81E8A50BA00C}"/>
                </a:ext>
              </a:extLst>
            </p:cNvPr>
            <p:cNvSpPr>
              <a:spLocks/>
            </p:cNvSpPr>
            <p:nvPr/>
          </p:nvSpPr>
          <p:spPr bwMode="auto">
            <a:xfrm>
              <a:off x="3064" y="5955"/>
              <a:ext cx="5158" cy="1946"/>
            </a:xfrm>
            <a:custGeom>
              <a:avLst/>
              <a:gdLst>
                <a:gd name="T0" fmla="*/ 0 w 20000"/>
                <a:gd name="T1" fmla="*/ 5550 h 20000"/>
                <a:gd name="T2" fmla="*/ 849 w 20000"/>
                <a:gd name="T3" fmla="*/ 2210 h 20000"/>
                <a:gd name="T4" fmla="*/ 1706 w 20000"/>
                <a:gd name="T5" fmla="*/ 1120 h 20000"/>
                <a:gd name="T6" fmla="*/ 3401 w 20000"/>
                <a:gd name="T7" fmla="*/ 0 h 20000"/>
                <a:gd name="T8" fmla="*/ 3823 w 20000"/>
                <a:gd name="T9" fmla="*/ 4450 h 20000"/>
                <a:gd name="T10" fmla="*/ 8511 w 20000"/>
                <a:gd name="T11" fmla="*/ 4450 h 20000"/>
                <a:gd name="T12" fmla="*/ 11485 w 20000"/>
                <a:gd name="T13" fmla="*/ 3330 h 20000"/>
                <a:gd name="T14" fmla="*/ 14040 w 20000"/>
                <a:gd name="T15" fmla="*/ 3330 h 20000"/>
                <a:gd name="T16" fmla="*/ 16596 w 20000"/>
                <a:gd name="T17" fmla="*/ 5550 h 20000"/>
                <a:gd name="T18" fmla="*/ 18294 w 20000"/>
                <a:gd name="T19" fmla="*/ 10000 h 20000"/>
                <a:gd name="T20" fmla="*/ 19147 w 20000"/>
                <a:gd name="T21" fmla="*/ 15540 h 20000"/>
                <a:gd name="T22" fmla="*/ 19996 w 20000"/>
                <a:gd name="T23" fmla="*/ 1999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0" y="5550"/>
                  </a:moveTo>
                  <a:lnTo>
                    <a:pt x="849" y="2210"/>
                  </a:lnTo>
                  <a:lnTo>
                    <a:pt x="1706" y="1120"/>
                  </a:lnTo>
                  <a:lnTo>
                    <a:pt x="3401" y="0"/>
                  </a:lnTo>
                  <a:lnTo>
                    <a:pt x="3823" y="4450"/>
                  </a:lnTo>
                  <a:lnTo>
                    <a:pt x="8511" y="4450"/>
                  </a:lnTo>
                  <a:lnTo>
                    <a:pt x="11485" y="3330"/>
                  </a:lnTo>
                  <a:lnTo>
                    <a:pt x="14040" y="3330"/>
                  </a:lnTo>
                  <a:lnTo>
                    <a:pt x="16596" y="5550"/>
                  </a:lnTo>
                  <a:lnTo>
                    <a:pt x="18294" y="10000"/>
                  </a:lnTo>
                  <a:lnTo>
                    <a:pt x="19147" y="15540"/>
                  </a:lnTo>
                  <a:lnTo>
                    <a:pt x="19996" y="19990"/>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9" name="Freeform 5">
              <a:extLst>
                <a:ext uri="{FF2B5EF4-FFF2-40B4-BE49-F238E27FC236}">
                  <a16:creationId xmlns:a16="http://schemas.microsoft.com/office/drawing/2014/main" id="{7AF5EA96-CE32-462C-A942-6A8C02A547C7}"/>
                </a:ext>
              </a:extLst>
            </p:cNvPr>
            <p:cNvSpPr>
              <a:spLocks/>
            </p:cNvSpPr>
            <p:nvPr/>
          </p:nvSpPr>
          <p:spPr bwMode="auto">
            <a:xfrm>
              <a:off x="2845" y="5091"/>
              <a:ext cx="6254" cy="2701"/>
            </a:xfrm>
            <a:custGeom>
              <a:avLst/>
              <a:gdLst>
                <a:gd name="T0" fmla="*/ 0 w 20000"/>
                <a:gd name="T1" fmla="*/ 3206 h 20000"/>
                <a:gd name="T2" fmla="*/ 2456 w 20000"/>
                <a:gd name="T3" fmla="*/ 1592 h 20000"/>
                <a:gd name="T4" fmla="*/ 4563 w 20000"/>
                <a:gd name="T5" fmla="*/ 807 h 20000"/>
                <a:gd name="T6" fmla="*/ 7717 w 20000"/>
                <a:gd name="T7" fmla="*/ 0 h 20000"/>
                <a:gd name="T8" fmla="*/ 10521 w 20000"/>
                <a:gd name="T9" fmla="*/ 0 h 20000"/>
                <a:gd name="T10" fmla="*/ 12977 w 20000"/>
                <a:gd name="T11" fmla="*/ 807 h 20000"/>
                <a:gd name="T12" fmla="*/ 16137 w 20000"/>
                <a:gd name="T13" fmla="*/ 2399 h 20000"/>
                <a:gd name="T14" fmla="*/ 17889 w 20000"/>
                <a:gd name="T15" fmla="*/ 4798 h 20000"/>
                <a:gd name="T16" fmla="*/ 17192 w 20000"/>
                <a:gd name="T17" fmla="*/ 7990 h 20000"/>
                <a:gd name="T18" fmla="*/ 18241 w 20000"/>
                <a:gd name="T19" fmla="*/ 10389 h 20000"/>
                <a:gd name="T20" fmla="*/ 18948 w 20000"/>
                <a:gd name="T21" fmla="*/ 13595 h 20000"/>
                <a:gd name="T22" fmla="*/ 19648 w 20000"/>
                <a:gd name="T23" fmla="*/ 17593 h 20000"/>
                <a:gd name="T24" fmla="*/ 19997 w 20000"/>
                <a:gd name="T25" fmla="*/ 19993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00" h="20000">
                  <a:moveTo>
                    <a:pt x="0" y="3206"/>
                  </a:moveTo>
                  <a:lnTo>
                    <a:pt x="2456" y="1592"/>
                  </a:lnTo>
                  <a:lnTo>
                    <a:pt x="4563" y="807"/>
                  </a:lnTo>
                  <a:lnTo>
                    <a:pt x="7717" y="0"/>
                  </a:lnTo>
                  <a:lnTo>
                    <a:pt x="10521" y="0"/>
                  </a:lnTo>
                  <a:lnTo>
                    <a:pt x="12977" y="807"/>
                  </a:lnTo>
                  <a:lnTo>
                    <a:pt x="16137" y="2399"/>
                  </a:lnTo>
                  <a:lnTo>
                    <a:pt x="17889" y="4798"/>
                  </a:lnTo>
                  <a:lnTo>
                    <a:pt x="17192" y="7990"/>
                  </a:lnTo>
                  <a:lnTo>
                    <a:pt x="18241" y="10389"/>
                  </a:lnTo>
                  <a:lnTo>
                    <a:pt x="18948" y="13595"/>
                  </a:lnTo>
                  <a:lnTo>
                    <a:pt x="19648" y="17593"/>
                  </a:lnTo>
                  <a:lnTo>
                    <a:pt x="19997" y="19993"/>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2" name="Freeform 6">
              <a:extLst>
                <a:ext uri="{FF2B5EF4-FFF2-40B4-BE49-F238E27FC236}">
                  <a16:creationId xmlns:a16="http://schemas.microsoft.com/office/drawing/2014/main" id="{AAD8FA0C-E110-4356-A421-0FA9659FC49C}"/>
                </a:ext>
              </a:extLst>
            </p:cNvPr>
            <p:cNvSpPr>
              <a:spLocks/>
            </p:cNvSpPr>
            <p:nvPr/>
          </p:nvSpPr>
          <p:spPr bwMode="auto">
            <a:xfrm>
              <a:off x="2736" y="4657"/>
              <a:ext cx="6913" cy="2270"/>
            </a:xfrm>
            <a:custGeom>
              <a:avLst/>
              <a:gdLst>
                <a:gd name="T0" fmla="*/ 0 w 20000"/>
                <a:gd name="T1" fmla="*/ 3815 h 20000"/>
                <a:gd name="T2" fmla="*/ 949 w 20000"/>
                <a:gd name="T3" fmla="*/ 2855 h 20000"/>
                <a:gd name="T4" fmla="*/ 2222 w 20000"/>
                <a:gd name="T5" fmla="*/ 1894 h 20000"/>
                <a:gd name="T6" fmla="*/ 4759 w 20000"/>
                <a:gd name="T7" fmla="*/ 960 h 20000"/>
                <a:gd name="T8" fmla="*/ 7939 w 20000"/>
                <a:gd name="T9" fmla="*/ 0 h 20000"/>
                <a:gd name="T10" fmla="*/ 11110 w 20000"/>
                <a:gd name="T11" fmla="*/ 960 h 20000"/>
                <a:gd name="T12" fmla="*/ 13647 w 20000"/>
                <a:gd name="T13" fmla="*/ 1894 h 20000"/>
                <a:gd name="T14" fmla="*/ 16187 w 20000"/>
                <a:gd name="T15" fmla="*/ 4758 h 20000"/>
                <a:gd name="T16" fmla="*/ 18091 w 20000"/>
                <a:gd name="T17" fmla="*/ 7612 h 20000"/>
                <a:gd name="T18" fmla="*/ 19364 w 20000"/>
                <a:gd name="T19" fmla="*/ 13322 h 20000"/>
                <a:gd name="T20" fmla="*/ 19997 w 20000"/>
                <a:gd name="T21" fmla="*/ 1999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0" y="3815"/>
                  </a:moveTo>
                  <a:lnTo>
                    <a:pt x="949" y="2855"/>
                  </a:lnTo>
                  <a:lnTo>
                    <a:pt x="2222" y="1894"/>
                  </a:lnTo>
                  <a:lnTo>
                    <a:pt x="4759" y="960"/>
                  </a:lnTo>
                  <a:lnTo>
                    <a:pt x="7939" y="0"/>
                  </a:lnTo>
                  <a:lnTo>
                    <a:pt x="11110" y="960"/>
                  </a:lnTo>
                  <a:lnTo>
                    <a:pt x="13647" y="1894"/>
                  </a:lnTo>
                  <a:lnTo>
                    <a:pt x="16187" y="4758"/>
                  </a:lnTo>
                  <a:lnTo>
                    <a:pt x="18091" y="7612"/>
                  </a:lnTo>
                  <a:lnTo>
                    <a:pt x="19364" y="13322"/>
                  </a:lnTo>
                  <a:lnTo>
                    <a:pt x="19997" y="19991"/>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3" name="Freeform 7">
              <a:extLst>
                <a:ext uri="{FF2B5EF4-FFF2-40B4-BE49-F238E27FC236}">
                  <a16:creationId xmlns:a16="http://schemas.microsoft.com/office/drawing/2014/main" id="{25F82D53-A892-41CA-A1E3-3F54FEE4BE8E}"/>
                </a:ext>
              </a:extLst>
            </p:cNvPr>
            <p:cNvSpPr>
              <a:spLocks/>
            </p:cNvSpPr>
            <p:nvPr/>
          </p:nvSpPr>
          <p:spPr bwMode="auto">
            <a:xfrm>
              <a:off x="3504" y="6709"/>
              <a:ext cx="4169" cy="1298"/>
            </a:xfrm>
            <a:custGeom>
              <a:avLst/>
              <a:gdLst>
                <a:gd name="T0" fmla="*/ 0 w 20000"/>
                <a:gd name="T1" fmla="*/ 4992 h 20000"/>
                <a:gd name="T2" fmla="*/ 2106 w 20000"/>
                <a:gd name="T3" fmla="*/ 1680 h 20000"/>
                <a:gd name="T4" fmla="*/ 8942 w 20000"/>
                <a:gd name="T5" fmla="*/ 1680 h 20000"/>
                <a:gd name="T6" fmla="*/ 12104 w 20000"/>
                <a:gd name="T7" fmla="*/ 0 h 20000"/>
                <a:gd name="T8" fmla="*/ 16311 w 20000"/>
                <a:gd name="T9" fmla="*/ 1680 h 20000"/>
                <a:gd name="T10" fmla="*/ 18945 w 20000"/>
                <a:gd name="T11" fmla="*/ 8320 h 20000"/>
                <a:gd name="T12" fmla="*/ 19995 w 20000"/>
                <a:gd name="T13" fmla="*/ 19985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4992"/>
                  </a:moveTo>
                  <a:lnTo>
                    <a:pt x="2106" y="1680"/>
                  </a:lnTo>
                  <a:lnTo>
                    <a:pt x="8942" y="1680"/>
                  </a:lnTo>
                  <a:lnTo>
                    <a:pt x="12104" y="0"/>
                  </a:lnTo>
                  <a:lnTo>
                    <a:pt x="16311" y="1680"/>
                  </a:lnTo>
                  <a:lnTo>
                    <a:pt x="18945" y="8320"/>
                  </a:lnTo>
                  <a:lnTo>
                    <a:pt x="19995" y="19985"/>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4" name="Line 8">
              <a:extLst>
                <a:ext uri="{FF2B5EF4-FFF2-40B4-BE49-F238E27FC236}">
                  <a16:creationId xmlns:a16="http://schemas.microsoft.com/office/drawing/2014/main" id="{5D557221-9DB7-41F1-ADA5-8177FA811A9D}"/>
                </a:ext>
              </a:extLst>
            </p:cNvPr>
            <p:cNvSpPr>
              <a:spLocks noChangeShapeType="1"/>
            </p:cNvSpPr>
            <p:nvPr/>
          </p:nvSpPr>
          <p:spPr bwMode="auto">
            <a:xfrm flipV="1">
              <a:off x="3944" y="5414"/>
              <a:ext cx="1756" cy="541"/>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5" name="Line 9">
              <a:extLst>
                <a:ext uri="{FF2B5EF4-FFF2-40B4-BE49-F238E27FC236}">
                  <a16:creationId xmlns:a16="http://schemas.microsoft.com/office/drawing/2014/main" id="{3B147C57-5CBC-4BA4-B6FD-7AA14F90B768}"/>
                </a:ext>
              </a:extLst>
            </p:cNvPr>
            <p:cNvSpPr>
              <a:spLocks noChangeShapeType="1"/>
            </p:cNvSpPr>
            <p:nvPr/>
          </p:nvSpPr>
          <p:spPr bwMode="auto">
            <a:xfrm flipV="1">
              <a:off x="4053" y="5845"/>
              <a:ext cx="1756" cy="541"/>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6" name="Line 10">
              <a:extLst>
                <a:ext uri="{FF2B5EF4-FFF2-40B4-BE49-F238E27FC236}">
                  <a16:creationId xmlns:a16="http://schemas.microsoft.com/office/drawing/2014/main" id="{9E54CFC9-E5FD-47A8-A9B5-D419CEB9DFD0}"/>
                </a:ext>
              </a:extLst>
            </p:cNvPr>
            <p:cNvSpPr>
              <a:spLocks noChangeShapeType="1"/>
            </p:cNvSpPr>
            <p:nvPr/>
          </p:nvSpPr>
          <p:spPr bwMode="auto">
            <a:xfrm>
              <a:off x="5699" y="5414"/>
              <a:ext cx="1208" cy="1"/>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7" name="Line 11">
              <a:extLst>
                <a:ext uri="{FF2B5EF4-FFF2-40B4-BE49-F238E27FC236}">
                  <a16:creationId xmlns:a16="http://schemas.microsoft.com/office/drawing/2014/main" id="{F2C8CD40-1C3A-4AB9-ADD9-3EE7B428BBCC}"/>
                </a:ext>
              </a:extLst>
            </p:cNvPr>
            <p:cNvSpPr>
              <a:spLocks noChangeShapeType="1"/>
            </p:cNvSpPr>
            <p:nvPr/>
          </p:nvSpPr>
          <p:spPr bwMode="auto">
            <a:xfrm>
              <a:off x="5808" y="5845"/>
              <a:ext cx="1097" cy="1"/>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8" name="Line 12">
              <a:extLst>
                <a:ext uri="{FF2B5EF4-FFF2-40B4-BE49-F238E27FC236}">
                  <a16:creationId xmlns:a16="http://schemas.microsoft.com/office/drawing/2014/main" id="{FC65079E-4ECE-4B7A-B217-97018D7059CE}"/>
                </a:ext>
              </a:extLst>
            </p:cNvPr>
            <p:cNvSpPr>
              <a:spLocks noChangeShapeType="1"/>
            </p:cNvSpPr>
            <p:nvPr/>
          </p:nvSpPr>
          <p:spPr bwMode="auto">
            <a:xfrm>
              <a:off x="6905" y="5414"/>
              <a:ext cx="1537" cy="325"/>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9" name="Line 13">
              <a:extLst>
                <a:ext uri="{FF2B5EF4-FFF2-40B4-BE49-F238E27FC236}">
                  <a16:creationId xmlns:a16="http://schemas.microsoft.com/office/drawing/2014/main" id="{278171C8-4D14-4B94-87E6-A19FAA5CE2D7}"/>
                </a:ext>
              </a:extLst>
            </p:cNvPr>
            <p:cNvSpPr>
              <a:spLocks noChangeShapeType="1"/>
            </p:cNvSpPr>
            <p:nvPr/>
          </p:nvSpPr>
          <p:spPr bwMode="auto">
            <a:xfrm>
              <a:off x="6905" y="5845"/>
              <a:ext cx="1318" cy="325"/>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0" name="Line 14">
              <a:extLst>
                <a:ext uri="{FF2B5EF4-FFF2-40B4-BE49-F238E27FC236}">
                  <a16:creationId xmlns:a16="http://schemas.microsoft.com/office/drawing/2014/main" id="{91E34974-51AA-4A6E-A9B9-4DF5AB834785}"/>
                </a:ext>
              </a:extLst>
            </p:cNvPr>
            <p:cNvSpPr>
              <a:spLocks noChangeShapeType="1"/>
            </p:cNvSpPr>
            <p:nvPr/>
          </p:nvSpPr>
          <p:spPr bwMode="auto">
            <a:xfrm flipH="1">
              <a:off x="3176" y="5954"/>
              <a:ext cx="769" cy="541"/>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1" name="Line 15">
              <a:extLst>
                <a:ext uri="{FF2B5EF4-FFF2-40B4-BE49-F238E27FC236}">
                  <a16:creationId xmlns:a16="http://schemas.microsoft.com/office/drawing/2014/main" id="{2901F7EB-E2BB-4EAD-BEDE-44DA93D7EEAE}"/>
                </a:ext>
              </a:extLst>
            </p:cNvPr>
            <p:cNvSpPr>
              <a:spLocks noChangeShapeType="1"/>
            </p:cNvSpPr>
            <p:nvPr/>
          </p:nvSpPr>
          <p:spPr bwMode="auto">
            <a:xfrm flipH="1">
              <a:off x="3285" y="6386"/>
              <a:ext cx="769" cy="541"/>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2" name="Line 16">
              <a:extLst>
                <a:ext uri="{FF2B5EF4-FFF2-40B4-BE49-F238E27FC236}">
                  <a16:creationId xmlns:a16="http://schemas.microsoft.com/office/drawing/2014/main" id="{E6830533-4A15-4ED0-B387-DE99DFA84E54}"/>
                </a:ext>
              </a:extLst>
            </p:cNvPr>
            <p:cNvSpPr>
              <a:spLocks noChangeShapeType="1"/>
            </p:cNvSpPr>
            <p:nvPr/>
          </p:nvSpPr>
          <p:spPr bwMode="auto">
            <a:xfrm>
              <a:off x="8441" y="5737"/>
              <a:ext cx="550" cy="433"/>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3" name="Line 17">
              <a:extLst>
                <a:ext uri="{FF2B5EF4-FFF2-40B4-BE49-F238E27FC236}">
                  <a16:creationId xmlns:a16="http://schemas.microsoft.com/office/drawing/2014/main" id="{D28D64F6-DB44-44ED-8EC6-B6C4AF0724D5}"/>
                </a:ext>
              </a:extLst>
            </p:cNvPr>
            <p:cNvSpPr>
              <a:spLocks noChangeShapeType="1"/>
            </p:cNvSpPr>
            <p:nvPr/>
          </p:nvSpPr>
          <p:spPr bwMode="auto">
            <a:xfrm>
              <a:off x="8221" y="6170"/>
              <a:ext cx="440" cy="325"/>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4" name="Line 18">
              <a:extLst>
                <a:ext uri="{FF2B5EF4-FFF2-40B4-BE49-F238E27FC236}">
                  <a16:creationId xmlns:a16="http://schemas.microsoft.com/office/drawing/2014/main" id="{11F91F91-B378-441D-A670-5908E572E510}"/>
                </a:ext>
              </a:extLst>
            </p:cNvPr>
            <p:cNvSpPr>
              <a:spLocks noChangeShapeType="1"/>
            </p:cNvSpPr>
            <p:nvPr/>
          </p:nvSpPr>
          <p:spPr bwMode="auto">
            <a:xfrm>
              <a:off x="8989" y="6170"/>
              <a:ext cx="550" cy="865"/>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5" name="Line 19">
              <a:extLst>
                <a:ext uri="{FF2B5EF4-FFF2-40B4-BE49-F238E27FC236}">
                  <a16:creationId xmlns:a16="http://schemas.microsoft.com/office/drawing/2014/main" id="{644A6254-2401-4D41-B7BE-825854C67724}"/>
                </a:ext>
              </a:extLst>
            </p:cNvPr>
            <p:cNvSpPr>
              <a:spLocks noChangeShapeType="1"/>
            </p:cNvSpPr>
            <p:nvPr/>
          </p:nvSpPr>
          <p:spPr bwMode="auto">
            <a:xfrm>
              <a:off x="8661" y="6493"/>
              <a:ext cx="660" cy="1081"/>
            </a:xfrm>
            <a:prstGeom prst="line">
              <a:avLst/>
            </a:prstGeom>
            <a:noFill/>
            <a:ln w="12700">
              <a:solidFill>
                <a:srgbClr val="FF0000"/>
              </a:solidFill>
              <a:prstDash val="sysDot"/>
              <a:round/>
              <a:headEnd type="none" w="lg" len="sm"/>
              <a:tailEnd type="none"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6" name="Freeform 20">
              <a:extLst>
                <a:ext uri="{FF2B5EF4-FFF2-40B4-BE49-F238E27FC236}">
                  <a16:creationId xmlns:a16="http://schemas.microsoft.com/office/drawing/2014/main" id="{7DAE6540-7162-45BF-87F8-D21ECC29044F}"/>
                </a:ext>
              </a:extLst>
            </p:cNvPr>
            <p:cNvSpPr>
              <a:spLocks/>
            </p:cNvSpPr>
            <p:nvPr/>
          </p:nvSpPr>
          <p:spPr bwMode="auto">
            <a:xfrm>
              <a:off x="2736" y="4981"/>
              <a:ext cx="5724" cy="757"/>
            </a:xfrm>
            <a:custGeom>
              <a:avLst/>
              <a:gdLst>
                <a:gd name="T0" fmla="*/ 0 w 20000"/>
                <a:gd name="T1" fmla="*/ 11413 h 20000"/>
                <a:gd name="T2" fmla="*/ 3019 w 20000"/>
                <a:gd name="T3" fmla="*/ 5707 h 20000"/>
                <a:gd name="T4" fmla="*/ 8679 w 20000"/>
                <a:gd name="T5" fmla="*/ 0 h 20000"/>
                <a:gd name="T6" fmla="*/ 12075 w 20000"/>
                <a:gd name="T7" fmla="*/ 0 h 20000"/>
                <a:gd name="T8" fmla="*/ 16604 w 20000"/>
                <a:gd name="T9" fmla="*/ 5707 h 20000"/>
                <a:gd name="T10" fmla="*/ 18487 w 20000"/>
                <a:gd name="T11" fmla="*/ 8560 h 20000"/>
                <a:gd name="T12" fmla="*/ 19997 w 20000"/>
                <a:gd name="T13" fmla="*/ 19974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11413"/>
                  </a:moveTo>
                  <a:lnTo>
                    <a:pt x="3019" y="5707"/>
                  </a:lnTo>
                  <a:lnTo>
                    <a:pt x="8679" y="0"/>
                  </a:lnTo>
                  <a:lnTo>
                    <a:pt x="12075" y="0"/>
                  </a:lnTo>
                  <a:lnTo>
                    <a:pt x="16604" y="5707"/>
                  </a:lnTo>
                  <a:lnTo>
                    <a:pt x="18487" y="8560"/>
                  </a:lnTo>
                  <a:lnTo>
                    <a:pt x="19997" y="19974"/>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7" name="Freeform 21">
              <a:extLst>
                <a:ext uri="{FF2B5EF4-FFF2-40B4-BE49-F238E27FC236}">
                  <a16:creationId xmlns:a16="http://schemas.microsoft.com/office/drawing/2014/main" id="{94C6183C-EE30-42D3-8592-B8FB9FC81214}"/>
                </a:ext>
              </a:extLst>
            </p:cNvPr>
            <p:cNvSpPr>
              <a:spLocks/>
            </p:cNvSpPr>
            <p:nvPr/>
          </p:nvSpPr>
          <p:spPr bwMode="auto">
            <a:xfrm>
              <a:off x="2736" y="5305"/>
              <a:ext cx="2917" cy="757"/>
            </a:xfrm>
            <a:custGeom>
              <a:avLst/>
              <a:gdLst>
                <a:gd name="T0" fmla="*/ 0 w 20000"/>
                <a:gd name="T1" fmla="*/ 19974 h 20000"/>
                <a:gd name="T2" fmla="*/ 309 w 20000"/>
                <a:gd name="T3" fmla="*/ 19472 h 20000"/>
                <a:gd name="T4" fmla="*/ 1481 w 20000"/>
                <a:gd name="T5" fmla="*/ 14267 h 20000"/>
                <a:gd name="T6" fmla="*/ 2962 w 20000"/>
                <a:gd name="T7" fmla="*/ 11413 h 20000"/>
                <a:gd name="T8" fmla="*/ 7412 w 20000"/>
                <a:gd name="T9" fmla="*/ 5707 h 20000"/>
                <a:gd name="T10" fmla="*/ 16298 w 20000"/>
                <a:gd name="T11" fmla="*/ 0 h 20000"/>
                <a:gd name="T12" fmla="*/ 19993 w 20000"/>
                <a:gd name="T13" fmla="*/ 2853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19974"/>
                  </a:moveTo>
                  <a:lnTo>
                    <a:pt x="309" y="19472"/>
                  </a:lnTo>
                  <a:lnTo>
                    <a:pt x="1481" y="14267"/>
                  </a:lnTo>
                  <a:lnTo>
                    <a:pt x="2962" y="11413"/>
                  </a:lnTo>
                  <a:lnTo>
                    <a:pt x="7412" y="5707"/>
                  </a:lnTo>
                  <a:lnTo>
                    <a:pt x="16298" y="0"/>
                  </a:lnTo>
                  <a:lnTo>
                    <a:pt x="19993" y="2853"/>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8" name="Freeform 22">
              <a:extLst>
                <a:ext uri="{FF2B5EF4-FFF2-40B4-BE49-F238E27FC236}">
                  <a16:creationId xmlns:a16="http://schemas.microsoft.com/office/drawing/2014/main" id="{39B8C996-2CE6-4F86-B8F2-D84DDF397B39}"/>
                </a:ext>
              </a:extLst>
            </p:cNvPr>
            <p:cNvSpPr>
              <a:spLocks/>
            </p:cNvSpPr>
            <p:nvPr/>
          </p:nvSpPr>
          <p:spPr bwMode="auto">
            <a:xfrm>
              <a:off x="2952" y="5953"/>
              <a:ext cx="972" cy="433"/>
            </a:xfrm>
            <a:custGeom>
              <a:avLst/>
              <a:gdLst>
                <a:gd name="T0" fmla="*/ 0 w 20000"/>
                <a:gd name="T1" fmla="*/ 19954 h 20000"/>
                <a:gd name="T2" fmla="*/ 4424 w 20000"/>
                <a:gd name="T3" fmla="*/ 4988 h 20000"/>
                <a:gd name="T4" fmla="*/ 11091 w 20000"/>
                <a:gd name="T5" fmla="*/ 0 h 20000"/>
                <a:gd name="T6" fmla="*/ 19979 w 20000"/>
                <a:gd name="T7" fmla="*/ 0 h 20000"/>
              </a:gdLst>
              <a:ahLst/>
              <a:cxnLst>
                <a:cxn ang="0">
                  <a:pos x="T0" y="T1"/>
                </a:cxn>
                <a:cxn ang="0">
                  <a:pos x="T2" y="T3"/>
                </a:cxn>
                <a:cxn ang="0">
                  <a:pos x="T4" y="T5"/>
                </a:cxn>
                <a:cxn ang="0">
                  <a:pos x="T6" y="T7"/>
                </a:cxn>
              </a:cxnLst>
              <a:rect l="0" t="0" r="r" b="b"/>
              <a:pathLst>
                <a:path w="20000" h="20000">
                  <a:moveTo>
                    <a:pt x="0" y="19954"/>
                  </a:moveTo>
                  <a:lnTo>
                    <a:pt x="4424" y="4988"/>
                  </a:lnTo>
                  <a:lnTo>
                    <a:pt x="11091" y="0"/>
                  </a:lnTo>
                  <a:lnTo>
                    <a:pt x="19979" y="0"/>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9" name="Freeform 23">
              <a:extLst>
                <a:ext uri="{FF2B5EF4-FFF2-40B4-BE49-F238E27FC236}">
                  <a16:creationId xmlns:a16="http://schemas.microsoft.com/office/drawing/2014/main" id="{E3D98449-0AC7-43AC-AE4F-DAF9A38C474D}"/>
                </a:ext>
              </a:extLst>
            </p:cNvPr>
            <p:cNvSpPr>
              <a:spLocks/>
            </p:cNvSpPr>
            <p:nvPr/>
          </p:nvSpPr>
          <p:spPr bwMode="auto">
            <a:xfrm>
              <a:off x="4032" y="6168"/>
              <a:ext cx="4321" cy="1729"/>
            </a:xfrm>
            <a:custGeom>
              <a:avLst/>
              <a:gdLst>
                <a:gd name="T0" fmla="*/ 0 w 20000"/>
                <a:gd name="T1" fmla="*/ 2499 h 20000"/>
                <a:gd name="T2" fmla="*/ 3504 w 20000"/>
                <a:gd name="T3" fmla="*/ 1249 h 20000"/>
                <a:gd name="T4" fmla="*/ 5503 w 20000"/>
                <a:gd name="T5" fmla="*/ 1249 h 20000"/>
                <a:gd name="T6" fmla="*/ 8498 w 20000"/>
                <a:gd name="T7" fmla="*/ 0 h 20000"/>
                <a:gd name="T8" fmla="*/ 13002 w 20000"/>
                <a:gd name="T9" fmla="*/ 0 h 20000"/>
                <a:gd name="T10" fmla="*/ 15501 w 20000"/>
                <a:gd name="T11" fmla="*/ 2499 h 20000"/>
                <a:gd name="T12" fmla="*/ 17501 w 20000"/>
                <a:gd name="T13" fmla="*/ 7496 h 20000"/>
                <a:gd name="T14" fmla="*/ 18496 w 20000"/>
                <a:gd name="T15" fmla="*/ 12493 h 20000"/>
                <a:gd name="T16" fmla="*/ 19000 w 20000"/>
                <a:gd name="T17" fmla="*/ 16241 h 20000"/>
                <a:gd name="T18" fmla="*/ 19995 w 20000"/>
                <a:gd name="T19" fmla="*/ 19988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0" y="2499"/>
                  </a:moveTo>
                  <a:lnTo>
                    <a:pt x="3504" y="1249"/>
                  </a:lnTo>
                  <a:lnTo>
                    <a:pt x="5503" y="1249"/>
                  </a:lnTo>
                  <a:lnTo>
                    <a:pt x="8498" y="0"/>
                  </a:lnTo>
                  <a:lnTo>
                    <a:pt x="13002" y="0"/>
                  </a:lnTo>
                  <a:lnTo>
                    <a:pt x="15501" y="2499"/>
                  </a:lnTo>
                  <a:lnTo>
                    <a:pt x="17501" y="7496"/>
                  </a:lnTo>
                  <a:lnTo>
                    <a:pt x="18496" y="12493"/>
                  </a:lnTo>
                  <a:lnTo>
                    <a:pt x="19000" y="16241"/>
                  </a:lnTo>
                  <a:lnTo>
                    <a:pt x="19995" y="19988"/>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0" name="Freeform 24">
              <a:extLst>
                <a:ext uri="{FF2B5EF4-FFF2-40B4-BE49-F238E27FC236}">
                  <a16:creationId xmlns:a16="http://schemas.microsoft.com/office/drawing/2014/main" id="{244E69C5-D454-4B3A-9FE4-F8B67138B0F5}"/>
                </a:ext>
              </a:extLst>
            </p:cNvPr>
            <p:cNvSpPr>
              <a:spLocks/>
            </p:cNvSpPr>
            <p:nvPr/>
          </p:nvSpPr>
          <p:spPr bwMode="auto">
            <a:xfrm>
              <a:off x="3384" y="6601"/>
              <a:ext cx="4428" cy="1405"/>
            </a:xfrm>
            <a:custGeom>
              <a:avLst/>
              <a:gdLst>
                <a:gd name="T0" fmla="*/ 0 w 20000"/>
                <a:gd name="T1" fmla="*/ 4612 h 20000"/>
                <a:gd name="T2" fmla="*/ 1951 w 20000"/>
                <a:gd name="T3" fmla="*/ 1537 h 20000"/>
                <a:gd name="T4" fmla="*/ 9756 w 20000"/>
                <a:gd name="T5" fmla="*/ 1537 h 20000"/>
                <a:gd name="T6" fmla="*/ 11707 w 20000"/>
                <a:gd name="T7" fmla="*/ 0 h 20000"/>
                <a:gd name="T8" fmla="*/ 16093 w 20000"/>
                <a:gd name="T9" fmla="*/ 1537 h 20000"/>
                <a:gd name="T10" fmla="*/ 18532 w 20000"/>
                <a:gd name="T11" fmla="*/ 7687 h 20000"/>
                <a:gd name="T12" fmla="*/ 19995 w 20000"/>
                <a:gd name="T13" fmla="*/ 19986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4612"/>
                  </a:moveTo>
                  <a:lnTo>
                    <a:pt x="1951" y="1537"/>
                  </a:lnTo>
                  <a:lnTo>
                    <a:pt x="9756" y="1537"/>
                  </a:lnTo>
                  <a:lnTo>
                    <a:pt x="11707" y="0"/>
                  </a:lnTo>
                  <a:lnTo>
                    <a:pt x="16093" y="1537"/>
                  </a:lnTo>
                  <a:lnTo>
                    <a:pt x="18532" y="7687"/>
                  </a:lnTo>
                  <a:lnTo>
                    <a:pt x="19995" y="19986"/>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1" name="Freeform 25">
              <a:extLst>
                <a:ext uri="{FF2B5EF4-FFF2-40B4-BE49-F238E27FC236}">
                  <a16:creationId xmlns:a16="http://schemas.microsoft.com/office/drawing/2014/main" id="{FE278CBF-B687-4F13-A677-D46D5DA629BB}"/>
                </a:ext>
              </a:extLst>
            </p:cNvPr>
            <p:cNvSpPr>
              <a:spLocks/>
            </p:cNvSpPr>
            <p:nvPr/>
          </p:nvSpPr>
          <p:spPr bwMode="auto">
            <a:xfrm>
              <a:off x="8245" y="6169"/>
              <a:ext cx="972" cy="1621"/>
            </a:xfrm>
            <a:custGeom>
              <a:avLst/>
              <a:gdLst>
                <a:gd name="T0" fmla="*/ 0 w 20000"/>
                <a:gd name="T1" fmla="*/ 0 h 20000"/>
                <a:gd name="T2" fmla="*/ 8889 w 20000"/>
                <a:gd name="T3" fmla="*/ 5330 h 20000"/>
                <a:gd name="T4" fmla="*/ 13313 w 20000"/>
                <a:gd name="T5" fmla="*/ 10660 h 20000"/>
                <a:gd name="T6" fmla="*/ 17778 w 20000"/>
                <a:gd name="T7" fmla="*/ 17323 h 20000"/>
                <a:gd name="T8" fmla="*/ 19979 w 20000"/>
                <a:gd name="T9" fmla="*/ 19988 h 20000"/>
              </a:gdLst>
              <a:ahLst/>
              <a:cxnLst>
                <a:cxn ang="0">
                  <a:pos x="T0" y="T1"/>
                </a:cxn>
                <a:cxn ang="0">
                  <a:pos x="T2" y="T3"/>
                </a:cxn>
                <a:cxn ang="0">
                  <a:pos x="T4" y="T5"/>
                </a:cxn>
                <a:cxn ang="0">
                  <a:pos x="T6" y="T7"/>
                </a:cxn>
                <a:cxn ang="0">
                  <a:pos x="T8" y="T9"/>
                </a:cxn>
              </a:cxnLst>
              <a:rect l="0" t="0" r="r" b="b"/>
              <a:pathLst>
                <a:path w="20000" h="20000">
                  <a:moveTo>
                    <a:pt x="0" y="0"/>
                  </a:moveTo>
                  <a:lnTo>
                    <a:pt x="8889" y="5330"/>
                  </a:lnTo>
                  <a:lnTo>
                    <a:pt x="13313" y="10660"/>
                  </a:lnTo>
                  <a:lnTo>
                    <a:pt x="17778" y="17323"/>
                  </a:lnTo>
                  <a:lnTo>
                    <a:pt x="19979" y="19988"/>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2" name="Freeform 26">
              <a:extLst>
                <a:ext uri="{FF2B5EF4-FFF2-40B4-BE49-F238E27FC236}">
                  <a16:creationId xmlns:a16="http://schemas.microsoft.com/office/drawing/2014/main" id="{68B8EEBB-5ED0-4BBB-A372-8095EC4F5960}"/>
                </a:ext>
              </a:extLst>
            </p:cNvPr>
            <p:cNvSpPr>
              <a:spLocks/>
            </p:cNvSpPr>
            <p:nvPr/>
          </p:nvSpPr>
          <p:spPr bwMode="auto">
            <a:xfrm>
              <a:off x="3708" y="7033"/>
              <a:ext cx="3781" cy="1081"/>
            </a:xfrm>
            <a:custGeom>
              <a:avLst/>
              <a:gdLst>
                <a:gd name="T0" fmla="*/ 0 w 20000"/>
                <a:gd name="T1" fmla="*/ 7993 h 20000"/>
                <a:gd name="T2" fmla="*/ 42 w 20000"/>
                <a:gd name="T3" fmla="*/ 6309 h 20000"/>
                <a:gd name="T4" fmla="*/ 719 w 20000"/>
                <a:gd name="T5" fmla="*/ 4977 h 20000"/>
                <a:gd name="T6" fmla="*/ 1190 w 20000"/>
                <a:gd name="T7" fmla="*/ 3996 h 20000"/>
                <a:gd name="T8" fmla="*/ 1952 w 20000"/>
                <a:gd name="T9" fmla="*/ 3330 h 20000"/>
                <a:gd name="T10" fmla="*/ 2089 w 20000"/>
                <a:gd name="T11" fmla="*/ 2831 h 20000"/>
                <a:gd name="T12" fmla="*/ 2148 w 20000"/>
                <a:gd name="T13" fmla="*/ 2831 h 20000"/>
                <a:gd name="T14" fmla="*/ 8569 w 20000"/>
                <a:gd name="T15" fmla="*/ 3996 h 20000"/>
                <a:gd name="T16" fmla="*/ 12573 w 20000"/>
                <a:gd name="T17" fmla="*/ 0 h 20000"/>
                <a:gd name="T18" fmla="*/ 16567 w 20000"/>
                <a:gd name="T19" fmla="*/ 3996 h 20000"/>
                <a:gd name="T20" fmla="*/ 18857 w 20000"/>
                <a:gd name="T21" fmla="*/ 11989 h 20000"/>
                <a:gd name="T22" fmla="*/ 19995 w 20000"/>
                <a:gd name="T23" fmla="*/ 1998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0" h="20000">
                  <a:moveTo>
                    <a:pt x="0" y="7993"/>
                  </a:moveTo>
                  <a:lnTo>
                    <a:pt x="42" y="6309"/>
                  </a:lnTo>
                  <a:lnTo>
                    <a:pt x="719" y="4977"/>
                  </a:lnTo>
                  <a:lnTo>
                    <a:pt x="1190" y="3996"/>
                  </a:lnTo>
                  <a:lnTo>
                    <a:pt x="1952" y="3330"/>
                  </a:lnTo>
                  <a:lnTo>
                    <a:pt x="2089" y="2831"/>
                  </a:lnTo>
                  <a:lnTo>
                    <a:pt x="2148" y="2831"/>
                  </a:lnTo>
                  <a:lnTo>
                    <a:pt x="8569" y="3996"/>
                  </a:lnTo>
                  <a:lnTo>
                    <a:pt x="12573" y="0"/>
                  </a:lnTo>
                  <a:lnTo>
                    <a:pt x="16567" y="3996"/>
                  </a:lnTo>
                  <a:lnTo>
                    <a:pt x="18857" y="11989"/>
                  </a:lnTo>
                  <a:lnTo>
                    <a:pt x="19995" y="19981"/>
                  </a:lnTo>
                </a:path>
              </a:pathLst>
            </a:custGeom>
            <a:noFill/>
            <a:ln w="3175" cap="flat">
              <a:solidFill>
                <a:srgbClr val="000000"/>
              </a:solidFill>
              <a:prstDash val="solid"/>
              <a:round/>
              <a:headEnd type="none" w="lg" len="sm"/>
              <a:tailEnd type="none" w="lg"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3" name="Freeform 27">
              <a:extLst>
                <a:ext uri="{FF2B5EF4-FFF2-40B4-BE49-F238E27FC236}">
                  <a16:creationId xmlns:a16="http://schemas.microsoft.com/office/drawing/2014/main" id="{7DE1D61D-7BF6-475A-A46F-B2085F9100FB}"/>
                </a:ext>
              </a:extLst>
            </p:cNvPr>
            <p:cNvSpPr>
              <a:spLocks/>
            </p:cNvSpPr>
            <p:nvPr/>
          </p:nvSpPr>
          <p:spPr bwMode="auto">
            <a:xfrm>
              <a:off x="5868" y="5877"/>
              <a:ext cx="2700" cy="1933"/>
            </a:xfrm>
            <a:custGeom>
              <a:avLst/>
              <a:gdLst>
                <a:gd name="T0" fmla="*/ 0 w 20000"/>
                <a:gd name="T1" fmla="*/ 0 h 20000"/>
                <a:gd name="T2" fmla="*/ 9600 w 20000"/>
                <a:gd name="T3" fmla="*/ 2111 h 20000"/>
                <a:gd name="T4" fmla="*/ 12800 w 20000"/>
                <a:gd name="T5" fmla="*/ 4201 h 20000"/>
                <a:gd name="T6" fmla="*/ 16000 w 20000"/>
                <a:gd name="T7" fmla="*/ 9477 h 20000"/>
                <a:gd name="T8" fmla="*/ 19993 w 20000"/>
                <a:gd name="T9" fmla="*/ 19990 h 20000"/>
              </a:gdLst>
              <a:ahLst/>
              <a:cxnLst>
                <a:cxn ang="0">
                  <a:pos x="T0" y="T1"/>
                </a:cxn>
                <a:cxn ang="0">
                  <a:pos x="T2" y="T3"/>
                </a:cxn>
                <a:cxn ang="0">
                  <a:pos x="T4" y="T5"/>
                </a:cxn>
                <a:cxn ang="0">
                  <a:pos x="T6" y="T7"/>
                </a:cxn>
                <a:cxn ang="0">
                  <a:pos x="T8" y="T9"/>
                </a:cxn>
              </a:cxnLst>
              <a:rect l="0" t="0" r="r" b="b"/>
              <a:pathLst>
                <a:path w="20000" h="20000">
                  <a:moveTo>
                    <a:pt x="0" y="0"/>
                  </a:moveTo>
                  <a:lnTo>
                    <a:pt x="9600" y="2111"/>
                  </a:lnTo>
                  <a:lnTo>
                    <a:pt x="12800" y="4201"/>
                  </a:lnTo>
                  <a:lnTo>
                    <a:pt x="16000" y="9477"/>
                  </a:lnTo>
                  <a:lnTo>
                    <a:pt x="19993" y="1999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34" name="Group 28">
            <a:extLst>
              <a:ext uri="{FF2B5EF4-FFF2-40B4-BE49-F238E27FC236}">
                <a16:creationId xmlns:a16="http://schemas.microsoft.com/office/drawing/2014/main" id="{01E15099-F71E-464D-8C36-82C4503CEAB4}"/>
              </a:ext>
            </a:extLst>
          </p:cNvPr>
          <p:cNvGrpSpPr>
            <a:grpSpLocks/>
          </p:cNvGrpSpPr>
          <p:nvPr/>
        </p:nvGrpSpPr>
        <p:grpSpPr bwMode="auto">
          <a:xfrm>
            <a:off x="7207706" y="4343400"/>
            <a:ext cx="4206875" cy="2378075"/>
            <a:chOff x="2880" y="9129"/>
            <a:chExt cx="6625" cy="3745"/>
          </a:xfrm>
        </p:grpSpPr>
        <p:sp>
          <p:nvSpPr>
            <p:cNvPr id="35" name="Freeform 29">
              <a:extLst>
                <a:ext uri="{FF2B5EF4-FFF2-40B4-BE49-F238E27FC236}">
                  <a16:creationId xmlns:a16="http://schemas.microsoft.com/office/drawing/2014/main" id="{D83B8F91-AB4B-4126-86B9-3EB11628A22D}"/>
                </a:ext>
              </a:extLst>
            </p:cNvPr>
            <p:cNvSpPr>
              <a:spLocks/>
            </p:cNvSpPr>
            <p:nvPr/>
          </p:nvSpPr>
          <p:spPr bwMode="auto">
            <a:xfrm>
              <a:off x="3878" y="9555"/>
              <a:ext cx="2541" cy="937"/>
            </a:xfrm>
            <a:custGeom>
              <a:avLst/>
              <a:gdLst>
                <a:gd name="T0" fmla="*/ 0 w 20000"/>
                <a:gd name="T1" fmla="*/ 0 h 20000"/>
                <a:gd name="T2" fmla="*/ 2959 w 20000"/>
                <a:gd name="T3" fmla="*/ 0 h 20000"/>
                <a:gd name="T4" fmla="*/ 6667 w 20000"/>
                <a:gd name="T5" fmla="*/ 3650 h 20000"/>
                <a:gd name="T6" fmla="*/ 8886 w 20000"/>
                <a:gd name="T7" fmla="*/ 5464 h 20000"/>
                <a:gd name="T8" fmla="*/ 11114 w 20000"/>
                <a:gd name="T9" fmla="*/ 9093 h 20000"/>
                <a:gd name="T10" fmla="*/ 19992 w 20000"/>
                <a:gd name="T11" fmla="*/ 19979 h 20000"/>
              </a:gdLst>
              <a:ahLst/>
              <a:cxnLst>
                <a:cxn ang="0">
                  <a:pos x="T0" y="T1"/>
                </a:cxn>
                <a:cxn ang="0">
                  <a:pos x="T2" y="T3"/>
                </a:cxn>
                <a:cxn ang="0">
                  <a:pos x="T4" y="T5"/>
                </a:cxn>
                <a:cxn ang="0">
                  <a:pos x="T6" y="T7"/>
                </a:cxn>
                <a:cxn ang="0">
                  <a:pos x="T8" y="T9"/>
                </a:cxn>
                <a:cxn ang="0">
                  <a:pos x="T10" y="T11"/>
                </a:cxn>
              </a:cxnLst>
              <a:rect l="0" t="0" r="r" b="b"/>
              <a:pathLst>
                <a:path w="20000" h="20000">
                  <a:moveTo>
                    <a:pt x="0" y="0"/>
                  </a:moveTo>
                  <a:lnTo>
                    <a:pt x="2959" y="0"/>
                  </a:lnTo>
                  <a:lnTo>
                    <a:pt x="6667" y="3650"/>
                  </a:lnTo>
                  <a:lnTo>
                    <a:pt x="8886" y="5464"/>
                  </a:lnTo>
                  <a:lnTo>
                    <a:pt x="11114" y="9093"/>
                  </a:lnTo>
                  <a:lnTo>
                    <a:pt x="19992" y="19979"/>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6" name="Freeform 30">
              <a:extLst>
                <a:ext uri="{FF2B5EF4-FFF2-40B4-BE49-F238E27FC236}">
                  <a16:creationId xmlns:a16="http://schemas.microsoft.com/office/drawing/2014/main" id="{FFF0A55A-4786-40B3-BAA3-CD479563F7B7}"/>
                </a:ext>
              </a:extLst>
            </p:cNvPr>
            <p:cNvSpPr>
              <a:spLocks/>
            </p:cNvSpPr>
            <p:nvPr/>
          </p:nvSpPr>
          <p:spPr bwMode="auto">
            <a:xfrm>
              <a:off x="3697" y="9809"/>
              <a:ext cx="2905" cy="1362"/>
            </a:xfrm>
            <a:custGeom>
              <a:avLst/>
              <a:gdLst>
                <a:gd name="T0" fmla="*/ 0 w 20000"/>
                <a:gd name="T1" fmla="*/ 0 h 20000"/>
                <a:gd name="T2" fmla="*/ 3119 w 20000"/>
                <a:gd name="T3" fmla="*/ 0 h 20000"/>
                <a:gd name="T4" fmla="*/ 7497 w 20000"/>
                <a:gd name="T5" fmla="*/ 3759 h 20000"/>
                <a:gd name="T6" fmla="*/ 9370 w 20000"/>
                <a:gd name="T7" fmla="*/ 6241 h 20000"/>
                <a:gd name="T8" fmla="*/ 12496 w 20000"/>
                <a:gd name="T9" fmla="*/ 8752 h 20000"/>
                <a:gd name="T10" fmla="*/ 17494 w 20000"/>
                <a:gd name="T11" fmla="*/ 14978 h 20000"/>
                <a:gd name="T12" fmla="*/ 19993 w 20000"/>
                <a:gd name="T13" fmla="*/ 19985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0"/>
                  </a:moveTo>
                  <a:lnTo>
                    <a:pt x="3119" y="0"/>
                  </a:lnTo>
                  <a:lnTo>
                    <a:pt x="7497" y="3759"/>
                  </a:lnTo>
                  <a:lnTo>
                    <a:pt x="9370" y="6241"/>
                  </a:lnTo>
                  <a:lnTo>
                    <a:pt x="12496" y="8752"/>
                  </a:lnTo>
                  <a:lnTo>
                    <a:pt x="17494" y="14978"/>
                  </a:lnTo>
                  <a:lnTo>
                    <a:pt x="19993" y="19985"/>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7" name="Freeform 31">
              <a:extLst>
                <a:ext uri="{FF2B5EF4-FFF2-40B4-BE49-F238E27FC236}">
                  <a16:creationId xmlns:a16="http://schemas.microsoft.com/office/drawing/2014/main" id="{DF1B2B72-0003-48F3-AA73-1F6856856F4C}"/>
                </a:ext>
              </a:extLst>
            </p:cNvPr>
            <p:cNvSpPr>
              <a:spLocks/>
            </p:cNvSpPr>
            <p:nvPr/>
          </p:nvSpPr>
          <p:spPr bwMode="auto">
            <a:xfrm>
              <a:off x="3425" y="10066"/>
              <a:ext cx="3449" cy="1873"/>
            </a:xfrm>
            <a:custGeom>
              <a:avLst/>
              <a:gdLst>
                <a:gd name="T0" fmla="*/ 0 w 20000"/>
                <a:gd name="T1" fmla="*/ 0 h 20000"/>
                <a:gd name="T2" fmla="*/ 2778 w 20000"/>
                <a:gd name="T3" fmla="*/ 0 h 20000"/>
                <a:gd name="T4" fmla="*/ 6663 w 20000"/>
                <a:gd name="T5" fmla="*/ 2734 h 20000"/>
                <a:gd name="T6" fmla="*/ 8333 w 20000"/>
                <a:gd name="T7" fmla="*/ 5456 h 20000"/>
                <a:gd name="T8" fmla="*/ 11667 w 20000"/>
                <a:gd name="T9" fmla="*/ 7261 h 20000"/>
                <a:gd name="T10" fmla="*/ 14445 w 20000"/>
                <a:gd name="T11" fmla="*/ 9995 h 20000"/>
                <a:gd name="T12" fmla="*/ 18887 w 20000"/>
                <a:gd name="T13" fmla="*/ 17266 h 20000"/>
                <a:gd name="T14" fmla="*/ 19994 w 20000"/>
                <a:gd name="T15" fmla="*/ 19989 h 20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0" h="20000">
                  <a:moveTo>
                    <a:pt x="0" y="0"/>
                  </a:moveTo>
                  <a:lnTo>
                    <a:pt x="2778" y="0"/>
                  </a:lnTo>
                  <a:lnTo>
                    <a:pt x="6663" y="2734"/>
                  </a:lnTo>
                  <a:lnTo>
                    <a:pt x="8333" y="5456"/>
                  </a:lnTo>
                  <a:lnTo>
                    <a:pt x="11667" y="7261"/>
                  </a:lnTo>
                  <a:lnTo>
                    <a:pt x="14445" y="9995"/>
                  </a:lnTo>
                  <a:lnTo>
                    <a:pt x="18887" y="17266"/>
                  </a:lnTo>
                  <a:lnTo>
                    <a:pt x="19994" y="19989"/>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8" name="Freeform 32">
              <a:extLst>
                <a:ext uri="{FF2B5EF4-FFF2-40B4-BE49-F238E27FC236}">
                  <a16:creationId xmlns:a16="http://schemas.microsoft.com/office/drawing/2014/main" id="{DDD4AE49-6789-4004-A237-EE7810D4D4D2}"/>
                </a:ext>
              </a:extLst>
            </p:cNvPr>
            <p:cNvSpPr>
              <a:spLocks/>
            </p:cNvSpPr>
            <p:nvPr/>
          </p:nvSpPr>
          <p:spPr bwMode="auto">
            <a:xfrm>
              <a:off x="2880" y="10321"/>
              <a:ext cx="3358" cy="2298"/>
            </a:xfrm>
            <a:custGeom>
              <a:avLst/>
              <a:gdLst>
                <a:gd name="T0" fmla="*/ 0 w 20000"/>
                <a:gd name="T1" fmla="*/ 0 h 20000"/>
                <a:gd name="T2" fmla="*/ 4372 w 20000"/>
                <a:gd name="T3" fmla="*/ 0 h 20000"/>
                <a:gd name="T4" fmla="*/ 8124 w 20000"/>
                <a:gd name="T5" fmla="*/ 2228 h 20000"/>
                <a:gd name="T6" fmla="*/ 10000 w 20000"/>
                <a:gd name="T7" fmla="*/ 4447 h 20000"/>
                <a:gd name="T8" fmla="*/ 14372 w 20000"/>
                <a:gd name="T9" fmla="*/ 5927 h 20000"/>
                <a:gd name="T10" fmla="*/ 14997 w 20000"/>
                <a:gd name="T11" fmla="*/ 9626 h 20000"/>
                <a:gd name="T12" fmla="*/ 16867 w 20000"/>
                <a:gd name="T13" fmla="*/ 12594 h 20000"/>
                <a:gd name="T14" fmla="*/ 19994 w 20000"/>
                <a:gd name="T15" fmla="*/ 16292 h 20000"/>
                <a:gd name="T16" fmla="*/ 19994 w 20000"/>
                <a:gd name="T17" fmla="*/ 1999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0" y="0"/>
                  </a:moveTo>
                  <a:lnTo>
                    <a:pt x="4372" y="0"/>
                  </a:lnTo>
                  <a:lnTo>
                    <a:pt x="8124" y="2228"/>
                  </a:lnTo>
                  <a:lnTo>
                    <a:pt x="10000" y="4447"/>
                  </a:lnTo>
                  <a:lnTo>
                    <a:pt x="14372" y="5927"/>
                  </a:lnTo>
                  <a:lnTo>
                    <a:pt x="14997" y="9626"/>
                  </a:lnTo>
                  <a:lnTo>
                    <a:pt x="16867" y="12594"/>
                  </a:lnTo>
                  <a:lnTo>
                    <a:pt x="19994" y="16292"/>
                  </a:lnTo>
                  <a:lnTo>
                    <a:pt x="19994" y="19991"/>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9" name="Freeform 33">
              <a:extLst>
                <a:ext uri="{FF2B5EF4-FFF2-40B4-BE49-F238E27FC236}">
                  <a16:creationId xmlns:a16="http://schemas.microsoft.com/office/drawing/2014/main" id="{B1F02482-9F20-479A-8D62-1496DD28B6F9}"/>
                </a:ext>
              </a:extLst>
            </p:cNvPr>
            <p:cNvSpPr>
              <a:spLocks/>
            </p:cNvSpPr>
            <p:nvPr/>
          </p:nvSpPr>
          <p:spPr bwMode="auto">
            <a:xfrm>
              <a:off x="2971" y="10660"/>
              <a:ext cx="2995" cy="2214"/>
            </a:xfrm>
            <a:custGeom>
              <a:avLst/>
              <a:gdLst>
                <a:gd name="T0" fmla="*/ 0 w 20000"/>
                <a:gd name="T1" fmla="*/ 0 h 20000"/>
                <a:gd name="T2" fmla="*/ 3446 w 20000"/>
                <a:gd name="T3" fmla="*/ 0 h 20000"/>
                <a:gd name="T4" fmla="*/ 6898 w 20000"/>
                <a:gd name="T5" fmla="*/ 1545 h 20000"/>
                <a:gd name="T6" fmla="*/ 9656 w 20000"/>
                <a:gd name="T7" fmla="*/ 3839 h 20000"/>
                <a:gd name="T8" fmla="*/ 13790 w 20000"/>
                <a:gd name="T9" fmla="*/ 5384 h 20000"/>
                <a:gd name="T10" fmla="*/ 14484 w 20000"/>
                <a:gd name="T11" fmla="*/ 10000 h 20000"/>
                <a:gd name="T12" fmla="*/ 19993 w 20000"/>
                <a:gd name="T13" fmla="*/ 15384 h 20000"/>
                <a:gd name="T14" fmla="*/ 19993 w 20000"/>
                <a:gd name="T15" fmla="*/ 18455 h 20000"/>
                <a:gd name="T16" fmla="*/ 19306 w 20000"/>
                <a:gd name="T17" fmla="*/ 19991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0" y="0"/>
                  </a:moveTo>
                  <a:lnTo>
                    <a:pt x="3446" y="0"/>
                  </a:lnTo>
                  <a:lnTo>
                    <a:pt x="6898" y="1545"/>
                  </a:lnTo>
                  <a:lnTo>
                    <a:pt x="9656" y="3839"/>
                  </a:lnTo>
                  <a:lnTo>
                    <a:pt x="13790" y="5384"/>
                  </a:lnTo>
                  <a:lnTo>
                    <a:pt x="14484" y="10000"/>
                  </a:lnTo>
                  <a:lnTo>
                    <a:pt x="19993" y="15384"/>
                  </a:lnTo>
                  <a:lnTo>
                    <a:pt x="19993" y="18455"/>
                  </a:lnTo>
                  <a:lnTo>
                    <a:pt x="19306" y="19991"/>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0" name="Freeform 34">
              <a:extLst>
                <a:ext uri="{FF2B5EF4-FFF2-40B4-BE49-F238E27FC236}">
                  <a16:creationId xmlns:a16="http://schemas.microsoft.com/office/drawing/2014/main" id="{BFA5771B-E989-4512-9F8E-73D25FA0F427}"/>
                </a:ext>
              </a:extLst>
            </p:cNvPr>
            <p:cNvSpPr>
              <a:spLocks/>
            </p:cNvSpPr>
            <p:nvPr/>
          </p:nvSpPr>
          <p:spPr bwMode="auto">
            <a:xfrm>
              <a:off x="4060" y="9300"/>
              <a:ext cx="2814" cy="774"/>
            </a:xfrm>
            <a:custGeom>
              <a:avLst/>
              <a:gdLst>
                <a:gd name="T0" fmla="*/ 0 w 20000"/>
                <a:gd name="T1" fmla="*/ 181 h 20000"/>
                <a:gd name="T2" fmla="*/ 398 w 20000"/>
                <a:gd name="T3" fmla="*/ 0 h 20000"/>
                <a:gd name="T4" fmla="*/ 2182 w 20000"/>
                <a:gd name="T5" fmla="*/ 0 h 20000"/>
                <a:gd name="T6" fmla="*/ 6894 w 20000"/>
                <a:gd name="T7" fmla="*/ 4599 h 20000"/>
                <a:gd name="T8" fmla="*/ 10341 w 20000"/>
                <a:gd name="T9" fmla="*/ 11189 h 20000"/>
                <a:gd name="T10" fmla="*/ 16546 w 20000"/>
                <a:gd name="T11" fmla="*/ 19974 h 20000"/>
                <a:gd name="T12" fmla="*/ 19993 w 20000"/>
                <a:gd name="T13" fmla="*/ 19974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181"/>
                  </a:moveTo>
                  <a:lnTo>
                    <a:pt x="398" y="0"/>
                  </a:lnTo>
                  <a:lnTo>
                    <a:pt x="2182" y="0"/>
                  </a:lnTo>
                  <a:lnTo>
                    <a:pt x="6894" y="4599"/>
                  </a:lnTo>
                  <a:lnTo>
                    <a:pt x="10341" y="11189"/>
                  </a:lnTo>
                  <a:lnTo>
                    <a:pt x="16546" y="19974"/>
                  </a:lnTo>
                  <a:lnTo>
                    <a:pt x="19993" y="19974"/>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1" name="Freeform 35">
              <a:extLst>
                <a:ext uri="{FF2B5EF4-FFF2-40B4-BE49-F238E27FC236}">
                  <a16:creationId xmlns:a16="http://schemas.microsoft.com/office/drawing/2014/main" id="{C2A7CB53-4DE1-4C9C-A789-7F39B0F8D266}"/>
                </a:ext>
              </a:extLst>
            </p:cNvPr>
            <p:cNvSpPr>
              <a:spLocks/>
            </p:cNvSpPr>
            <p:nvPr/>
          </p:nvSpPr>
          <p:spPr bwMode="auto">
            <a:xfrm>
              <a:off x="6237" y="12278"/>
              <a:ext cx="2632" cy="426"/>
            </a:xfrm>
            <a:custGeom>
              <a:avLst/>
              <a:gdLst>
                <a:gd name="T0" fmla="*/ 0 w 20000"/>
                <a:gd name="T1" fmla="*/ 16009 h 20000"/>
                <a:gd name="T2" fmla="*/ 4825 w 20000"/>
                <a:gd name="T3" fmla="*/ 16009 h 20000"/>
                <a:gd name="T4" fmla="*/ 7584 w 20000"/>
                <a:gd name="T5" fmla="*/ 19953 h 20000"/>
                <a:gd name="T6" fmla="*/ 11725 w 20000"/>
                <a:gd name="T7" fmla="*/ 16009 h 20000"/>
                <a:gd name="T8" fmla="*/ 15175 w 20000"/>
                <a:gd name="T9" fmla="*/ 7981 h 20000"/>
                <a:gd name="T10" fmla="*/ 19992 w 20000"/>
                <a:gd name="T11" fmla="*/ 0 h 20000"/>
              </a:gdLst>
              <a:ahLst/>
              <a:cxnLst>
                <a:cxn ang="0">
                  <a:pos x="T0" y="T1"/>
                </a:cxn>
                <a:cxn ang="0">
                  <a:pos x="T2" y="T3"/>
                </a:cxn>
                <a:cxn ang="0">
                  <a:pos x="T4" y="T5"/>
                </a:cxn>
                <a:cxn ang="0">
                  <a:pos x="T6" y="T7"/>
                </a:cxn>
                <a:cxn ang="0">
                  <a:pos x="T8" y="T9"/>
                </a:cxn>
                <a:cxn ang="0">
                  <a:pos x="T10" y="T11"/>
                </a:cxn>
              </a:cxnLst>
              <a:rect l="0" t="0" r="r" b="b"/>
              <a:pathLst>
                <a:path w="20000" h="20000">
                  <a:moveTo>
                    <a:pt x="0" y="16009"/>
                  </a:moveTo>
                  <a:lnTo>
                    <a:pt x="4825" y="16009"/>
                  </a:lnTo>
                  <a:lnTo>
                    <a:pt x="7584" y="19953"/>
                  </a:lnTo>
                  <a:lnTo>
                    <a:pt x="11725" y="16009"/>
                  </a:lnTo>
                  <a:lnTo>
                    <a:pt x="15175" y="7981"/>
                  </a:lnTo>
                  <a:lnTo>
                    <a:pt x="19992"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2" name="Freeform 36">
              <a:extLst>
                <a:ext uri="{FF2B5EF4-FFF2-40B4-BE49-F238E27FC236}">
                  <a16:creationId xmlns:a16="http://schemas.microsoft.com/office/drawing/2014/main" id="{A2CBA64C-2E40-4B63-9381-9351CB9DEC31}"/>
                </a:ext>
              </a:extLst>
            </p:cNvPr>
            <p:cNvSpPr>
              <a:spLocks/>
            </p:cNvSpPr>
            <p:nvPr/>
          </p:nvSpPr>
          <p:spPr bwMode="auto">
            <a:xfrm>
              <a:off x="3243" y="10236"/>
              <a:ext cx="3630" cy="1957"/>
            </a:xfrm>
            <a:custGeom>
              <a:avLst/>
              <a:gdLst>
                <a:gd name="T0" fmla="*/ 19994 w 20000"/>
                <a:gd name="T1" fmla="*/ 17384 h 20000"/>
                <a:gd name="T2" fmla="*/ 19482 w 20000"/>
                <a:gd name="T3" fmla="*/ 19990 h 20000"/>
                <a:gd name="T4" fmla="*/ 18457 w 20000"/>
                <a:gd name="T5" fmla="*/ 17384 h 20000"/>
                <a:gd name="T6" fmla="*/ 12821 w 20000"/>
                <a:gd name="T7" fmla="*/ 7818 h 20000"/>
                <a:gd name="T8" fmla="*/ 11278 w 20000"/>
                <a:gd name="T9" fmla="*/ 6949 h 20000"/>
                <a:gd name="T10" fmla="*/ 8716 w 20000"/>
                <a:gd name="T11" fmla="*/ 5222 h 20000"/>
                <a:gd name="T12" fmla="*/ 7179 w 20000"/>
                <a:gd name="T13" fmla="*/ 3485 h 20000"/>
                <a:gd name="T14" fmla="*/ 3080 w 20000"/>
                <a:gd name="T15" fmla="*/ 0 h 20000"/>
                <a:gd name="T16" fmla="*/ 0 w 20000"/>
                <a:gd name="T17"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19994" y="17384"/>
                  </a:moveTo>
                  <a:lnTo>
                    <a:pt x="19482" y="19990"/>
                  </a:lnTo>
                  <a:lnTo>
                    <a:pt x="18457" y="17384"/>
                  </a:lnTo>
                  <a:lnTo>
                    <a:pt x="12821" y="7818"/>
                  </a:lnTo>
                  <a:lnTo>
                    <a:pt x="11278" y="6949"/>
                  </a:lnTo>
                  <a:lnTo>
                    <a:pt x="8716" y="5222"/>
                  </a:lnTo>
                  <a:lnTo>
                    <a:pt x="7179" y="3485"/>
                  </a:lnTo>
                  <a:lnTo>
                    <a:pt x="3080" y="0"/>
                  </a:lnTo>
                  <a:lnTo>
                    <a:pt x="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3" name="Freeform 37">
              <a:extLst>
                <a:ext uri="{FF2B5EF4-FFF2-40B4-BE49-F238E27FC236}">
                  <a16:creationId xmlns:a16="http://schemas.microsoft.com/office/drawing/2014/main" id="{FD8CA5B9-4454-48CE-8CAD-9141BF549058}"/>
                </a:ext>
              </a:extLst>
            </p:cNvPr>
            <p:cNvSpPr>
              <a:spLocks/>
            </p:cNvSpPr>
            <p:nvPr/>
          </p:nvSpPr>
          <p:spPr bwMode="auto">
            <a:xfrm>
              <a:off x="2971" y="10576"/>
              <a:ext cx="3086" cy="2298"/>
            </a:xfrm>
            <a:custGeom>
              <a:avLst/>
              <a:gdLst>
                <a:gd name="T0" fmla="*/ 19352 w 20000"/>
                <a:gd name="T1" fmla="*/ 19991 h 20000"/>
                <a:gd name="T2" fmla="*/ 19994 w 20000"/>
                <a:gd name="T3" fmla="*/ 18512 h 20000"/>
                <a:gd name="T4" fmla="*/ 19994 w 20000"/>
                <a:gd name="T5" fmla="*/ 14813 h 20000"/>
                <a:gd name="T6" fmla="*/ 14835 w 20000"/>
                <a:gd name="T7" fmla="*/ 10374 h 20000"/>
                <a:gd name="T8" fmla="*/ 14193 w 20000"/>
                <a:gd name="T9" fmla="*/ 5187 h 20000"/>
                <a:gd name="T10" fmla="*/ 10318 w 20000"/>
                <a:gd name="T11" fmla="*/ 4447 h 20000"/>
                <a:gd name="T12" fmla="*/ 7738 w 20000"/>
                <a:gd name="T13" fmla="*/ 2228 h 20000"/>
                <a:gd name="T14" fmla="*/ 5159 w 20000"/>
                <a:gd name="T15" fmla="*/ 731 h 20000"/>
                <a:gd name="T16" fmla="*/ 3227 w 20000"/>
                <a:gd name="T17" fmla="*/ 0 h 20000"/>
                <a:gd name="T18" fmla="*/ 0 w 20000"/>
                <a:gd name="T1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19352" y="19991"/>
                  </a:moveTo>
                  <a:lnTo>
                    <a:pt x="19994" y="18512"/>
                  </a:lnTo>
                  <a:lnTo>
                    <a:pt x="19994" y="14813"/>
                  </a:lnTo>
                  <a:lnTo>
                    <a:pt x="14835" y="10374"/>
                  </a:lnTo>
                  <a:lnTo>
                    <a:pt x="14193" y="5187"/>
                  </a:lnTo>
                  <a:lnTo>
                    <a:pt x="10318" y="4447"/>
                  </a:lnTo>
                  <a:lnTo>
                    <a:pt x="7738" y="2228"/>
                  </a:lnTo>
                  <a:lnTo>
                    <a:pt x="5159" y="731"/>
                  </a:lnTo>
                  <a:lnTo>
                    <a:pt x="3227" y="0"/>
                  </a:lnTo>
                  <a:lnTo>
                    <a:pt x="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4" name="Freeform 38">
              <a:extLst>
                <a:ext uri="{FF2B5EF4-FFF2-40B4-BE49-F238E27FC236}">
                  <a16:creationId xmlns:a16="http://schemas.microsoft.com/office/drawing/2014/main" id="{3D1C507C-D257-4D64-9EEC-16C33A6A30AC}"/>
                </a:ext>
              </a:extLst>
            </p:cNvPr>
            <p:cNvSpPr>
              <a:spLocks/>
            </p:cNvSpPr>
            <p:nvPr/>
          </p:nvSpPr>
          <p:spPr bwMode="auto">
            <a:xfrm>
              <a:off x="6782" y="11931"/>
              <a:ext cx="908" cy="348"/>
            </a:xfrm>
            <a:custGeom>
              <a:avLst/>
              <a:gdLst>
                <a:gd name="T0" fmla="*/ 2004 w 20000"/>
                <a:gd name="T1" fmla="*/ 345 h 20000"/>
                <a:gd name="T2" fmla="*/ 2665 w 20000"/>
                <a:gd name="T3" fmla="*/ 0 h 20000"/>
                <a:gd name="T4" fmla="*/ 12004 w 20000"/>
                <a:gd name="T5" fmla="*/ 10230 h 20000"/>
                <a:gd name="T6" fmla="*/ 19978 w 20000"/>
                <a:gd name="T7" fmla="*/ 15115 h 20000"/>
                <a:gd name="T8" fmla="*/ 10000 w 20000"/>
                <a:gd name="T9" fmla="*/ 19943 h 20000"/>
                <a:gd name="T10" fmla="*/ 0 w 20000"/>
                <a:gd name="T11" fmla="*/ 15115 h 20000"/>
              </a:gdLst>
              <a:ahLst/>
              <a:cxnLst>
                <a:cxn ang="0">
                  <a:pos x="T0" y="T1"/>
                </a:cxn>
                <a:cxn ang="0">
                  <a:pos x="T2" y="T3"/>
                </a:cxn>
                <a:cxn ang="0">
                  <a:pos x="T4" y="T5"/>
                </a:cxn>
                <a:cxn ang="0">
                  <a:pos x="T6" y="T7"/>
                </a:cxn>
                <a:cxn ang="0">
                  <a:pos x="T8" y="T9"/>
                </a:cxn>
                <a:cxn ang="0">
                  <a:pos x="T10" y="T11"/>
                </a:cxn>
              </a:cxnLst>
              <a:rect l="0" t="0" r="r" b="b"/>
              <a:pathLst>
                <a:path w="20000" h="20000">
                  <a:moveTo>
                    <a:pt x="2004" y="345"/>
                  </a:moveTo>
                  <a:lnTo>
                    <a:pt x="2665" y="0"/>
                  </a:lnTo>
                  <a:lnTo>
                    <a:pt x="12004" y="10230"/>
                  </a:lnTo>
                  <a:lnTo>
                    <a:pt x="19978" y="15115"/>
                  </a:lnTo>
                  <a:lnTo>
                    <a:pt x="10000" y="19943"/>
                  </a:lnTo>
                  <a:lnTo>
                    <a:pt x="0" y="15115"/>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5" name="Freeform 39">
              <a:extLst>
                <a:ext uri="{FF2B5EF4-FFF2-40B4-BE49-F238E27FC236}">
                  <a16:creationId xmlns:a16="http://schemas.microsoft.com/office/drawing/2014/main" id="{0B683516-571E-4A24-A646-FEDB5C4D7074}"/>
                </a:ext>
              </a:extLst>
            </p:cNvPr>
            <p:cNvSpPr>
              <a:spLocks/>
            </p:cNvSpPr>
            <p:nvPr/>
          </p:nvSpPr>
          <p:spPr bwMode="auto">
            <a:xfrm>
              <a:off x="5966" y="12278"/>
              <a:ext cx="2905" cy="596"/>
            </a:xfrm>
            <a:custGeom>
              <a:avLst/>
              <a:gdLst>
                <a:gd name="T0" fmla="*/ 1873 w 20000"/>
                <a:gd name="T1" fmla="*/ 11409 h 20000"/>
                <a:gd name="T2" fmla="*/ 0 w 20000"/>
                <a:gd name="T3" fmla="*/ 19966 h 20000"/>
                <a:gd name="T4" fmla="*/ 5625 w 20000"/>
                <a:gd name="T5" fmla="*/ 17148 h 20000"/>
                <a:gd name="T6" fmla="*/ 11250 w 20000"/>
                <a:gd name="T7" fmla="*/ 17148 h 20000"/>
                <a:gd name="T8" fmla="*/ 19993 w 20000"/>
                <a:gd name="T9" fmla="*/ 0 h 20000"/>
              </a:gdLst>
              <a:ahLst/>
              <a:cxnLst>
                <a:cxn ang="0">
                  <a:pos x="T0" y="T1"/>
                </a:cxn>
                <a:cxn ang="0">
                  <a:pos x="T2" y="T3"/>
                </a:cxn>
                <a:cxn ang="0">
                  <a:pos x="T4" y="T5"/>
                </a:cxn>
                <a:cxn ang="0">
                  <a:pos x="T6" y="T7"/>
                </a:cxn>
                <a:cxn ang="0">
                  <a:pos x="T8" y="T9"/>
                </a:cxn>
              </a:cxnLst>
              <a:rect l="0" t="0" r="r" b="b"/>
              <a:pathLst>
                <a:path w="20000" h="20000">
                  <a:moveTo>
                    <a:pt x="1873" y="11409"/>
                  </a:moveTo>
                  <a:lnTo>
                    <a:pt x="0" y="19966"/>
                  </a:lnTo>
                  <a:lnTo>
                    <a:pt x="5625" y="17148"/>
                  </a:lnTo>
                  <a:lnTo>
                    <a:pt x="11250" y="17148"/>
                  </a:lnTo>
                  <a:lnTo>
                    <a:pt x="19993"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6" name="Freeform 40">
              <a:extLst>
                <a:ext uri="{FF2B5EF4-FFF2-40B4-BE49-F238E27FC236}">
                  <a16:creationId xmlns:a16="http://schemas.microsoft.com/office/drawing/2014/main" id="{A54230D6-DCC3-4135-934A-0EE3808669B1}"/>
                </a:ext>
              </a:extLst>
            </p:cNvPr>
            <p:cNvSpPr>
              <a:spLocks/>
            </p:cNvSpPr>
            <p:nvPr/>
          </p:nvSpPr>
          <p:spPr bwMode="auto">
            <a:xfrm>
              <a:off x="6419" y="11172"/>
              <a:ext cx="182" cy="171"/>
            </a:xfrm>
            <a:custGeom>
              <a:avLst/>
              <a:gdLst>
                <a:gd name="T0" fmla="*/ 19890 w 20000"/>
                <a:gd name="T1" fmla="*/ 0 h 20000"/>
                <a:gd name="T2" fmla="*/ 0 w 20000"/>
                <a:gd name="T3" fmla="*/ 19883 h 20000"/>
              </a:gdLst>
              <a:ahLst/>
              <a:cxnLst>
                <a:cxn ang="0">
                  <a:pos x="T0" y="T1"/>
                </a:cxn>
                <a:cxn ang="0">
                  <a:pos x="T2" y="T3"/>
                </a:cxn>
              </a:cxnLst>
              <a:rect l="0" t="0" r="r" b="b"/>
              <a:pathLst>
                <a:path w="20000" h="20000">
                  <a:moveTo>
                    <a:pt x="19890" y="0"/>
                  </a:moveTo>
                  <a:lnTo>
                    <a:pt x="0" y="19883"/>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7" name="Freeform 41">
              <a:extLst>
                <a:ext uri="{FF2B5EF4-FFF2-40B4-BE49-F238E27FC236}">
                  <a16:creationId xmlns:a16="http://schemas.microsoft.com/office/drawing/2014/main" id="{F19DEAB8-60D4-4800-99AF-7ABE8E382951}"/>
                </a:ext>
              </a:extLst>
            </p:cNvPr>
            <p:cNvSpPr>
              <a:spLocks/>
            </p:cNvSpPr>
            <p:nvPr/>
          </p:nvSpPr>
          <p:spPr bwMode="auto">
            <a:xfrm>
              <a:off x="8869" y="11258"/>
              <a:ext cx="636" cy="1021"/>
            </a:xfrm>
            <a:custGeom>
              <a:avLst/>
              <a:gdLst>
                <a:gd name="T0" fmla="*/ 0 w 20000"/>
                <a:gd name="T1" fmla="*/ 19980 h 20000"/>
                <a:gd name="T2" fmla="*/ 11447 w 20000"/>
                <a:gd name="T3" fmla="*/ 11655 h 20000"/>
                <a:gd name="T4" fmla="*/ 19969 w 20000"/>
                <a:gd name="T5" fmla="*/ 0 h 20000"/>
              </a:gdLst>
              <a:ahLst/>
              <a:cxnLst>
                <a:cxn ang="0">
                  <a:pos x="T0" y="T1"/>
                </a:cxn>
                <a:cxn ang="0">
                  <a:pos x="T2" y="T3"/>
                </a:cxn>
                <a:cxn ang="0">
                  <a:pos x="T4" y="T5"/>
                </a:cxn>
              </a:cxnLst>
              <a:rect l="0" t="0" r="r" b="b"/>
              <a:pathLst>
                <a:path w="20000" h="20000">
                  <a:moveTo>
                    <a:pt x="0" y="19980"/>
                  </a:moveTo>
                  <a:lnTo>
                    <a:pt x="11447" y="11655"/>
                  </a:lnTo>
                  <a:lnTo>
                    <a:pt x="19969"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8" name="Freeform 42">
              <a:extLst>
                <a:ext uri="{FF2B5EF4-FFF2-40B4-BE49-F238E27FC236}">
                  <a16:creationId xmlns:a16="http://schemas.microsoft.com/office/drawing/2014/main" id="{FC2ED8EC-FD5D-452B-AACE-63A38D4C1D25}"/>
                </a:ext>
              </a:extLst>
            </p:cNvPr>
            <p:cNvSpPr>
              <a:spLocks/>
            </p:cNvSpPr>
            <p:nvPr/>
          </p:nvSpPr>
          <p:spPr bwMode="auto">
            <a:xfrm>
              <a:off x="6726" y="11170"/>
              <a:ext cx="64" cy="241"/>
            </a:xfrm>
            <a:custGeom>
              <a:avLst/>
              <a:gdLst>
                <a:gd name="T0" fmla="*/ 18125 w 20000"/>
                <a:gd name="T1" fmla="*/ 0 h 20000"/>
                <a:gd name="T2" fmla="*/ 19688 w 20000"/>
                <a:gd name="T3" fmla="*/ 0 h 20000"/>
                <a:gd name="T4" fmla="*/ 18125 w 20000"/>
                <a:gd name="T5" fmla="*/ 747 h 20000"/>
                <a:gd name="T6" fmla="*/ 16563 w 20000"/>
                <a:gd name="T7" fmla="*/ 5643 h 20000"/>
                <a:gd name="T8" fmla="*/ 15000 w 20000"/>
                <a:gd name="T9" fmla="*/ 7137 h 20000"/>
                <a:gd name="T10" fmla="*/ 13125 w 20000"/>
                <a:gd name="T11" fmla="*/ 7967 h 20000"/>
                <a:gd name="T12" fmla="*/ 10000 w 20000"/>
                <a:gd name="T13" fmla="*/ 11037 h 20000"/>
                <a:gd name="T14" fmla="*/ 8438 w 20000"/>
                <a:gd name="T15" fmla="*/ 11950 h 20000"/>
                <a:gd name="T16" fmla="*/ 8438 w 20000"/>
                <a:gd name="T17" fmla="*/ 13610 h 20000"/>
                <a:gd name="T18" fmla="*/ 6875 w 20000"/>
                <a:gd name="T19" fmla="*/ 13610 h 20000"/>
                <a:gd name="T20" fmla="*/ 6875 w 20000"/>
                <a:gd name="T21" fmla="*/ 15187 h 20000"/>
                <a:gd name="T22" fmla="*/ 5000 w 20000"/>
                <a:gd name="T23" fmla="*/ 15934 h 20000"/>
                <a:gd name="T24" fmla="*/ 5000 w 20000"/>
                <a:gd name="T25" fmla="*/ 16680 h 20000"/>
                <a:gd name="T26" fmla="*/ 3125 w 20000"/>
                <a:gd name="T27" fmla="*/ 16680 h 20000"/>
                <a:gd name="T28" fmla="*/ 3125 w 20000"/>
                <a:gd name="T29" fmla="*/ 17510 h 20000"/>
                <a:gd name="T30" fmla="*/ 1563 w 20000"/>
                <a:gd name="T31" fmla="*/ 17510 h 20000"/>
                <a:gd name="T32" fmla="*/ 1563 w 20000"/>
                <a:gd name="T33" fmla="*/ 19170 h 20000"/>
                <a:gd name="T34" fmla="*/ 0 w 20000"/>
                <a:gd name="T35" fmla="*/ 19170 h 20000"/>
                <a:gd name="T36" fmla="*/ 0 w 20000"/>
                <a:gd name="T37" fmla="*/ 1991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000" h="20000">
                  <a:moveTo>
                    <a:pt x="18125" y="0"/>
                  </a:moveTo>
                  <a:lnTo>
                    <a:pt x="19688" y="0"/>
                  </a:lnTo>
                  <a:lnTo>
                    <a:pt x="18125" y="747"/>
                  </a:lnTo>
                  <a:lnTo>
                    <a:pt x="16563" y="5643"/>
                  </a:lnTo>
                  <a:lnTo>
                    <a:pt x="15000" y="7137"/>
                  </a:lnTo>
                  <a:lnTo>
                    <a:pt x="13125" y="7967"/>
                  </a:lnTo>
                  <a:lnTo>
                    <a:pt x="10000" y="11037"/>
                  </a:lnTo>
                  <a:lnTo>
                    <a:pt x="8438" y="11950"/>
                  </a:lnTo>
                  <a:lnTo>
                    <a:pt x="8438" y="13610"/>
                  </a:lnTo>
                  <a:lnTo>
                    <a:pt x="6875" y="13610"/>
                  </a:lnTo>
                  <a:lnTo>
                    <a:pt x="6875" y="15187"/>
                  </a:lnTo>
                  <a:lnTo>
                    <a:pt x="5000" y="15934"/>
                  </a:lnTo>
                  <a:lnTo>
                    <a:pt x="5000" y="16680"/>
                  </a:lnTo>
                  <a:lnTo>
                    <a:pt x="3125" y="16680"/>
                  </a:lnTo>
                  <a:lnTo>
                    <a:pt x="3125" y="17510"/>
                  </a:lnTo>
                  <a:lnTo>
                    <a:pt x="1563" y="17510"/>
                  </a:lnTo>
                  <a:lnTo>
                    <a:pt x="1563" y="19170"/>
                  </a:lnTo>
                  <a:lnTo>
                    <a:pt x="0" y="19170"/>
                  </a:lnTo>
                  <a:lnTo>
                    <a:pt x="0" y="19917"/>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9" name="Freeform 43">
              <a:extLst>
                <a:ext uri="{FF2B5EF4-FFF2-40B4-BE49-F238E27FC236}">
                  <a16:creationId xmlns:a16="http://schemas.microsoft.com/office/drawing/2014/main" id="{B42F5C9B-22E1-40E9-A192-3C77AD06B896}"/>
                </a:ext>
              </a:extLst>
            </p:cNvPr>
            <p:cNvSpPr>
              <a:spLocks/>
            </p:cNvSpPr>
            <p:nvPr/>
          </p:nvSpPr>
          <p:spPr bwMode="auto">
            <a:xfrm>
              <a:off x="3969" y="9470"/>
              <a:ext cx="3268" cy="1107"/>
            </a:xfrm>
            <a:custGeom>
              <a:avLst/>
              <a:gdLst>
                <a:gd name="T0" fmla="*/ 0 w 20000"/>
                <a:gd name="T1" fmla="*/ 0 h 20000"/>
                <a:gd name="T2" fmla="*/ 2632 w 20000"/>
                <a:gd name="T3" fmla="*/ 0 h 20000"/>
                <a:gd name="T4" fmla="*/ 6842 w 20000"/>
                <a:gd name="T5" fmla="*/ 4607 h 20000"/>
                <a:gd name="T6" fmla="*/ 8953 w 20000"/>
                <a:gd name="T7" fmla="*/ 9232 h 20000"/>
                <a:gd name="T8" fmla="*/ 15257 w 20000"/>
                <a:gd name="T9" fmla="*/ 16911 h 20000"/>
                <a:gd name="T10" fmla="*/ 19994 w 20000"/>
                <a:gd name="T11" fmla="*/ 19982 h 20000"/>
              </a:gdLst>
              <a:ahLst/>
              <a:cxnLst>
                <a:cxn ang="0">
                  <a:pos x="T0" y="T1"/>
                </a:cxn>
                <a:cxn ang="0">
                  <a:pos x="T2" y="T3"/>
                </a:cxn>
                <a:cxn ang="0">
                  <a:pos x="T4" y="T5"/>
                </a:cxn>
                <a:cxn ang="0">
                  <a:pos x="T6" y="T7"/>
                </a:cxn>
                <a:cxn ang="0">
                  <a:pos x="T8" y="T9"/>
                </a:cxn>
                <a:cxn ang="0">
                  <a:pos x="T10" y="T11"/>
                </a:cxn>
              </a:cxnLst>
              <a:rect l="0" t="0" r="r" b="b"/>
              <a:pathLst>
                <a:path w="20000" h="20000">
                  <a:moveTo>
                    <a:pt x="0" y="0"/>
                  </a:moveTo>
                  <a:lnTo>
                    <a:pt x="2632" y="0"/>
                  </a:lnTo>
                  <a:lnTo>
                    <a:pt x="6842" y="4607"/>
                  </a:lnTo>
                  <a:lnTo>
                    <a:pt x="8953" y="9232"/>
                  </a:lnTo>
                  <a:lnTo>
                    <a:pt x="15257" y="16911"/>
                  </a:lnTo>
                  <a:lnTo>
                    <a:pt x="19994" y="19982"/>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0" name="Freeform 44">
              <a:extLst>
                <a:ext uri="{FF2B5EF4-FFF2-40B4-BE49-F238E27FC236}">
                  <a16:creationId xmlns:a16="http://schemas.microsoft.com/office/drawing/2014/main" id="{CA8C76D7-968E-4F20-BC8D-3382CB8342D3}"/>
                </a:ext>
              </a:extLst>
            </p:cNvPr>
            <p:cNvSpPr>
              <a:spLocks/>
            </p:cNvSpPr>
            <p:nvPr/>
          </p:nvSpPr>
          <p:spPr bwMode="auto">
            <a:xfrm>
              <a:off x="6419" y="10484"/>
              <a:ext cx="2269" cy="433"/>
            </a:xfrm>
            <a:custGeom>
              <a:avLst/>
              <a:gdLst>
                <a:gd name="T0" fmla="*/ 0 w 20000"/>
                <a:gd name="T1" fmla="*/ 185 h 20000"/>
                <a:gd name="T2" fmla="*/ 62 w 20000"/>
                <a:gd name="T3" fmla="*/ 0 h 20000"/>
                <a:gd name="T4" fmla="*/ 3200 w 20000"/>
                <a:gd name="T5" fmla="*/ 2356 h 20000"/>
                <a:gd name="T6" fmla="*/ 7995 w 20000"/>
                <a:gd name="T7" fmla="*/ 13395 h 20000"/>
                <a:gd name="T8" fmla="*/ 11194 w 20000"/>
                <a:gd name="T9" fmla="*/ 19954 h 20000"/>
                <a:gd name="T10" fmla="*/ 15998 w 20000"/>
                <a:gd name="T11" fmla="*/ 17783 h 20000"/>
                <a:gd name="T12" fmla="*/ 19991 w 20000"/>
                <a:gd name="T13" fmla="*/ 9007 h 20000"/>
              </a:gdLst>
              <a:ahLst/>
              <a:cxnLst>
                <a:cxn ang="0">
                  <a:pos x="T0" y="T1"/>
                </a:cxn>
                <a:cxn ang="0">
                  <a:pos x="T2" y="T3"/>
                </a:cxn>
                <a:cxn ang="0">
                  <a:pos x="T4" y="T5"/>
                </a:cxn>
                <a:cxn ang="0">
                  <a:pos x="T6" y="T7"/>
                </a:cxn>
                <a:cxn ang="0">
                  <a:pos x="T8" y="T9"/>
                </a:cxn>
                <a:cxn ang="0">
                  <a:pos x="T10" y="T11"/>
                </a:cxn>
                <a:cxn ang="0">
                  <a:pos x="T12" y="T13"/>
                </a:cxn>
              </a:cxnLst>
              <a:rect l="0" t="0" r="r" b="b"/>
              <a:pathLst>
                <a:path w="20000" h="20000">
                  <a:moveTo>
                    <a:pt x="0" y="185"/>
                  </a:moveTo>
                  <a:lnTo>
                    <a:pt x="62" y="0"/>
                  </a:lnTo>
                  <a:lnTo>
                    <a:pt x="3200" y="2356"/>
                  </a:lnTo>
                  <a:lnTo>
                    <a:pt x="7995" y="13395"/>
                  </a:lnTo>
                  <a:lnTo>
                    <a:pt x="11194" y="19954"/>
                  </a:lnTo>
                  <a:lnTo>
                    <a:pt x="15998" y="17783"/>
                  </a:lnTo>
                  <a:lnTo>
                    <a:pt x="19991" y="9007"/>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1" name="Freeform 45">
              <a:extLst>
                <a:ext uri="{FF2B5EF4-FFF2-40B4-BE49-F238E27FC236}">
                  <a16:creationId xmlns:a16="http://schemas.microsoft.com/office/drawing/2014/main" id="{74969F33-6D40-4E2D-8ECD-4751C5E259D7}"/>
                </a:ext>
              </a:extLst>
            </p:cNvPr>
            <p:cNvSpPr>
              <a:spLocks/>
            </p:cNvSpPr>
            <p:nvPr/>
          </p:nvSpPr>
          <p:spPr bwMode="auto">
            <a:xfrm>
              <a:off x="7213" y="10576"/>
              <a:ext cx="1385" cy="256"/>
            </a:xfrm>
            <a:custGeom>
              <a:avLst/>
              <a:gdLst>
                <a:gd name="T0" fmla="*/ 332 w 20000"/>
                <a:gd name="T1" fmla="*/ 0 h 20000"/>
                <a:gd name="T2" fmla="*/ 0 w 20000"/>
                <a:gd name="T3" fmla="*/ 0 h 20000"/>
                <a:gd name="T4" fmla="*/ 6888 w 20000"/>
                <a:gd name="T5" fmla="*/ 19922 h 20000"/>
                <a:gd name="T6" fmla="*/ 13444 w 20000"/>
                <a:gd name="T7" fmla="*/ 17188 h 20000"/>
                <a:gd name="T8" fmla="*/ 19986 w 20000"/>
                <a:gd name="T9" fmla="*/ 5703 h 20000"/>
              </a:gdLst>
              <a:ahLst/>
              <a:cxnLst>
                <a:cxn ang="0">
                  <a:pos x="T0" y="T1"/>
                </a:cxn>
                <a:cxn ang="0">
                  <a:pos x="T2" y="T3"/>
                </a:cxn>
                <a:cxn ang="0">
                  <a:pos x="T4" y="T5"/>
                </a:cxn>
                <a:cxn ang="0">
                  <a:pos x="T6" y="T7"/>
                </a:cxn>
                <a:cxn ang="0">
                  <a:pos x="T8" y="T9"/>
                </a:cxn>
              </a:cxnLst>
              <a:rect l="0" t="0" r="r" b="b"/>
              <a:pathLst>
                <a:path w="20000" h="20000">
                  <a:moveTo>
                    <a:pt x="332" y="0"/>
                  </a:moveTo>
                  <a:lnTo>
                    <a:pt x="0" y="0"/>
                  </a:lnTo>
                  <a:lnTo>
                    <a:pt x="6888" y="19922"/>
                  </a:lnTo>
                  <a:lnTo>
                    <a:pt x="13444" y="17188"/>
                  </a:lnTo>
                  <a:lnTo>
                    <a:pt x="19986" y="5703"/>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2" name="Freeform 46">
              <a:extLst>
                <a:ext uri="{FF2B5EF4-FFF2-40B4-BE49-F238E27FC236}">
                  <a16:creationId xmlns:a16="http://schemas.microsoft.com/office/drawing/2014/main" id="{BC41D1EB-325F-4A6B-A58C-D036EB8C8B8C}"/>
                </a:ext>
              </a:extLst>
            </p:cNvPr>
            <p:cNvSpPr>
              <a:spLocks/>
            </p:cNvSpPr>
            <p:nvPr/>
          </p:nvSpPr>
          <p:spPr bwMode="auto">
            <a:xfrm>
              <a:off x="3697" y="9471"/>
              <a:ext cx="91" cy="256"/>
            </a:xfrm>
            <a:custGeom>
              <a:avLst/>
              <a:gdLst>
                <a:gd name="T0" fmla="*/ 19780 w 20000"/>
                <a:gd name="T1" fmla="*/ 0 h 20000"/>
                <a:gd name="T2" fmla="*/ 0 w 20000"/>
                <a:gd name="T3" fmla="*/ 19922 h 20000"/>
              </a:gdLst>
              <a:ahLst/>
              <a:cxnLst>
                <a:cxn ang="0">
                  <a:pos x="T0" y="T1"/>
                </a:cxn>
                <a:cxn ang="0">
                  <a:pos x="T2" y="T3"/>
                </a:cxn>
              </a:cxnLst>
              <a:rect l="0" t="0" r="r" b="b"/>
              <a:pathLst>
                <a:path w="20000" h="20000">
                  <a:moveTo>
                    <a:pt x="19780" y="0"/>
                  </a:moveTo>
                  <a:lnTo>
                    <a:pt x="0" y="19922"/>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3" name="Freeform 47">
              <a:extLst>
                <a:ext uri="{FF2B5EF4-FFF2-40B4-BE49-F238E27FC236}">
                  <a16:creationId xmlns:a16="http://schemas.microsoft.com/office/drawing/2014/main" id="{5FD04ED4-9D9F-4684-A002-4763D015E9FE}"/>
                </a:ext>
              </a:extLst>
            </p:cNvPr>
            <p:cNvSpPr>
              <a:spLocks/>
            </p:cNvSpPr>
            <p:nvPr/>
          </p:nvSpPr>
          <p:spPr bwMode="auto">
            <a:xfrm>
              <a:off x="3969" y="9300"/>
              <a:ext cx="91" cy="171"/>
            </a:xfrm>
            <a:custGeom>
              <a:avLst/>
              <a:gdLst>
                <a:gd name="T0" fmla="*/ 19780 w 20000"/>
                <a:gd name="T1" fmla="*/ 0 h 20000"/>
                <a:gd name="T2" fmla="*/ 0 w 20000"/>
                <a:gd name="T3" fmla="*/ 19883 h 20000"/>
              </a:gdLst>
              <a:ahLst/>
              <a:cxnLst>
                <a:cxn ang="0">
                  <a:pos x="T0" y="T1"/>
                </a:cxn>
                <a:cxn ang="0">
                  <a:pos x="T2" y="T3"/>
                </a:cxn>
              </a:cxnLst>
              <a:rect l="0" t="0" r="r" b="b"/>
              <a:pathLst>
                <a:path w="20000" h="20000">
                  <a:moveTo>
                    <a:pt x="19780" y="0"/>
                  </a:moveTo>
                  <a:lnTo>
                    <a:pt x="0" y="19883"/>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4" name="Freeform 48">
              <a:extLst>
                <a:ext uri="{FF2B5EF4-FFF2-40B4-BE49-F238E27FC236}">
                  <a16:creationId xmlns:a16="http://schemas.microsoft.com/office/drawing/2014/main" id="{66F71FDD-761A-4226-BF43-3AED3F13963E}"/>
                </a:ext>
              </a:extLst>
            </p:cNvPr>
            <p:cNvSpPr>
              <a:spLocks/>
            </p:cNvSpPr>
            <p:nvPr/>
          </p:nvSpPr>
          <p:spPr bwMode="auto">
            <a:xfrm>
              <a:off x="3516" y="9640"/>
              <a:ext cx="182" cy="171"/>
            </a:xfrm>
            <a:custGeom>
              <a:avLst/>
              <a:gdLst>
                <a:gd name="T0" fmla="*/ 19890 w 20000"/>
                <a:gd name="T1" fmla="*/ 19883 h 20000"/>
                <a:gd name="T2" fmla="*/ 0 w 20000"/>
                <a:gd name="T3" fmla="*/ 9942 h 20000"/>
                <a:gd name="T4" fmla="*/ 10000 w 20000"/>
                <a:gd name="T5" fmla="*/ 0 h 20000"/>
                <a:gd name="T6" fmla="*/ 19890 w 20000"/>
                <a:gd name="T7" fmla="*/ 0 h 20000"/>
              </a:gdLst>
              <a:ahLst/>
              <a:cxnLst>
                <a:cxn ang="0">
                  <a:pos x="T0" y="T1"/>
                </a:cxn>
                <a:cxn ang="0">
                  <a:pos x="T2" y="T3"/>
                </a:cxn>
                <a:cxn ang="0">
                  <a:pos x="T4" y="T5"/>
                </a:cxn>
                <a:cxn ang="0">
                  <a:pos x="T6" y="T7"/>
                </a:cxn>
              </a:cxnLst>
              <a:rect l="0" t="0" r="r" b="b"/>
              <a:pathLst>
                <a:path w="20000" h="20000">
                  <a:moveTo>
                    <a:pt x="19890" y="19883"/>
                  </a:moveTo>
                  <a:lnTo>
                    <a:pt x="0" y="9942"/>
                  </a:lnTo>
                  <a:lnTo>
                    <a:pt x="10000" y="0"/>
                  </a:lnTo>
                  <a:lnTo>
                    <a:pt x="1989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5" name="Freeform 49">
              <a:extLst>
                <a:ext uri="{FF2B5EF4-FFF2-40B4-BE49-F238E27FC236}">
                  <a16:creationId xmlns:a16="http://schemas.microsoft.com/office/drawing/2014/main" id="{C8242ADE-AA31-4F43-929E-0737B96536C2}"/>
                </a:ext>
              </a:extLst>
            </p:cNvPr>
            <p:cNvSpPr>
              <a:spLocks/>
            </p:cNvSpPr>
            <p:nvPr/>
          </p:nvSpPr>
          <p:spPr bwMode="auto">
            <a:xfrm>
              <a:off x="3787" y="9385"/>
              <a:ext cx="182" cy="171"/>
            </a:xfrm>
            <a:custGeom>
              <a:avLst/>
              <a:gdLst>
                <a:gd name="T0" fmla="*/ 10000 w 20000"/>
                <a:gd name="T1" fmla="*/ 19883 h 20000"/>
                <a:gd name="T2" fmla="*/ 10000 w 20000"/>
                <a:gd name="T3" fmla="*/ 18246 h 20000"/>
                <a:gd name="T4" fmla="*/ 0 w 20000"/>
                <a:gd name="T5" fmla="*/ 9942 h 20000"/>
                <a:gd name="T6" fmla="*/ 10000 w 20000"/>
                <a:gd name="T7" fmla="*/ 0 h 20000"/>
                <a:gd name="T8" fmla="*/ 19890 w 20000"/>
                <a:gd name="T9" fmla="*/ 0 h 20000"/>
              </a:gdLst>
              <a:ahLst/>
              <a:cxnLst>
                <a:cxn ang="0">
                  <a:pos x="T0" y="T1"/>
                </a:cxn>
                <a:cxn ang="0">
                  <a:pos x="T2" y="T3"/>
                </a:cxn>
                <a:cxn ang="0">
                  <a:pos x="T4" y="T5"/>
                </a:cxn>
                <a:cxn ang="0">
                  <a:pos x="T6" y="T7"/>
                </a:cxn>
                <a:cxn ang="0">
                  <a:pos x="T8" y="T9"/>
                </a:cxn>
              </a:cxnLst>
              <a:rect l="0" t="0" r="r" b="b"/>
              <a:pathLst>
                <a:path w="20000" h="20000">
                  <a:moveTo>
                    <a:pt x="10000" y="19883"/>
                  </a:moveTo>
                  <a:lnTo>
                    <a:pt x="10000" y="18246"/>
                  </a:lnTo>
                  <a:lnTo>
                    <a:pt x="0" y="9942"/>
                  </a:lnTo>
                  <a:lnTo>
                    <a:pt x="10000" y="0"/>
                  </a:lnTo>
                  <a:lnTo>
                    <a:pt x="1989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6" name="Freeform 50">
              <a:extLst>
                <a:ext uri="{FF2B5EF4-FFF2-40B4-BE49-F238E27FC236}">
                  <a16:creationId xmlns:a16="http://schemas.microsoft.com/office/drawing/2014/main" id="{27E75FDB-E986-4012-A252-13C9D0555697}"/>
                </a:ext>
              </a:extLst>
            </p:cNvPr>
            <p:cNvSpPr>
              <a:spLocks/>
            </p:cNvSpPr>
            <p:nvPr/>
          </p:nvSpPr>
          <p:spPr bwMode="auto">
            <a:xfrm>
              <a:off x="3425" y="9724"/>
              <a:ext cx="97" cy="228"/>
            </a:xfrm>
            <a:custGeom>
              <a:avLst/>
              <a:gdLst>
                <a:gd name="T0" fmla="*/ 19794 w 20000"/>
                <a:gd name="T1" fmla="*/ 19912 h 20000"/>
                <a:gd name="T2" fmla="*/ 0 w 20000"/>
                <a:gd name="T3" fmla="*/ 13333 h 20000"/>
                <a:gd name="T4" fmla="*/ 19794 w 20000"/>
                <a:gd name="T5" fmla="*/ 0 h 20000"/>
              </a:gdLst>
              <a:ahLst/>
              <a:cxnLst>
                <a:cxn ang="0">
                  <a:pos x="T0" y="T1"/>
                </a:cxn>
                <a:cxn ang="0">
                  <a:pos x="T2" y="T3"/>
                </a:cxn>
                <a:cxn ang="0">
                  <a:pos x="T4" y="T5"/>
                </a:cxn>
              </a:cxnLst>
              <a:rect l="0" t="0" r="r" b="b"/>
              <a:pathLst>
                <a:path w="20000" h="20000">
                  <a:moveTo>
                    <a:pt x="19794" y="19912"/>
                  </a:moveTo>
                  <a:lnTo>
                    <a:pt x="0" y="13333"/>
                  </a:lnTo>
                  <a:lnTo>
                    <a:pt x="19794"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7" name="Freeform 51">
              <a:extLst>
                <a:ext uri="{FF2B5EF4-FFF2-40B4-BE49-F238E27FC236}">
                  <a16:creationId xmlns:a16="http://schemas.microsoft.com/office/drawing/2014/main" id="{C9FA1597-C885-49CC-BF91-BA23B793587D}"/>
                </a:ext>
              </a:extLst>
            </p:cNvPr>
            <p:cNvSpPr>
              <a:spLocks/>
            </p:cNvSpPr>
            <p:nvPr/>
          </p:nvSpPr>
          <p:spPr bwMode="auto">
            <a:xfrm>
              <a:off x="3243" y="9809"/>
              <a:ext cx="182" cy="256"/>
            </a:xfrm>
            <a:custGeom>
              <a:avLst/>
              <a:gdLst>
                <a:gd name="T0" fmla="*/ 19890 w 20000"/>
                <a:gd name="T1" fmla="*/ 19922 h 20000"/>
                <a:gd name="T2" fmla="*/ 19890 w 20000"/>
                <a:gd name="T3" fmla="*/ 19453 h 20000"/>
                <a:gd name="T4" fmla="*/ 0 w 20000"/>
                <a:gd name="T5" fmla="*/ 6563 h 20000"/>
                <a:gd name="T6" fmla="*/ 0 w 20000"/>
                <a:gd name="T7" fmla="*/ 0 h 20000"/>
                <a:gd name="T8" fmla="*/ 19890 w 20000"/>
                <a:gd name="T9" fmla="*/ 0 h 20000"/>
              </a:gdLst>
              <a:ahLst/>
              <a:cxnLst>
                <a:cxn ang="0">
                  <a:pos x="T0" y="T1"/>
                </a:cxn>
                <a:cxn ang="0">
                  <a:pos x="T2" y="T3"/>
                </a:cxn>
                <a:cxn ang="0">
                  <a:pos x="T4" y="T5"/>
                </a:cxn>
                <a:cxn ang="0">
                  <a:pos x="T6" y="T7"/>
                </a:cxn>
                <a:cxn ang="0">
                  <a:pos x="T8" y="T9"/>
                </a:cxn>
              </a:cxnLst>
              <a:rect l="0" t="0" r="r" b="b"/>
              <a:pathLst>
                <a:path w="20000" h="20000">
                  <a:moveTo>
                    <a:pt x="19890" y="19922"/>
                  </a:moveTo>
                  <a:lnTo>
                    <a:pt x="19890" y="19453"/>
                  </a:lnTo>
                  <a:lnTo>
                    <a:pt x="0" y="6563"/>
                  </a:lnTo>
                  <a:lnTo>
                    <a:pt x="0" y="0"/>
                  </a:lnTo>
                  <a:lnTo>
                    <a:pt x="1989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8" name="Freeform 52">
              <a:extLst>
                <a:ext uri="{FF2B5EF4-FFF2-40B4-BE49-F238E27FC236}">
                  <a16:creationId xmlns:a16="http://schemas.microsoft.com/office/drawing/2014/main" id="{A9797462-9C37-4BAD-AF60-82A40284D96E}"/>
                </a:ext>
              </a:extLst>
            </p:cNvPr>
            <p:cNvSpPr>
              <a:spLocks/>
            </p:cNvSpPr>
            <p:nvPr/>
          </p:nvSpPr>
          <p:spPr bwMode="auto">
            <a:xfrm>
              <a:off x="4060" y="9129"/>
              <a:ext cx="3086" cy="426"/>
            </a:xfrm>
            <a:custGeom>
              <a:avLst/>
              <a:gdLst>
                <a:gd name="T0" fmla="*/ 0 w 20000"/>
                <a:gd name="T1" fmla="*/ 7981 h 20000"/>
                <a:gd name="T2" fmla="*/ 3532 w 20000"/>
                <a:gd name="T3" fmla="*/ 0 h 20000"/>
                <a:gd name="T4" fmla="*/ 7647 w 20000"/>
                <a:gd name="T5" fmla="*/ 0 h 20000"/>
                <a:gd name="T6" fmla="*/ 13526 w 20000"/>
                <a:gd name="T7" fmla="*/ 3944 h 20000"/>
                <a:gd name="T8" fmla="*/ 19994 w 20000"/>
                <a:gd name="T9" fmla="*/ 19953 h 20000"/>
              </a:gdLst>
              <a:ahLst/>
              <a:cxnLst>
                <a:cxn ang="0">
                  <a:pos x="T0" y="T1"/>
                </a:cxn>
                <a:cxn ang="0">
                  <a:pos x="T2" y="T3"/>
                </a:cxn>
                <a:cxn ang="0">
                  <a:pos x="T4" y="T5"/>
                </a:cxn>
                <a:cxn ang="0">
                  <a:pos x="T6" y="T7"/>
                </a:cxn>
                <a:cxn ang="0">
                  <a:pos x="T8" y="T9"/>
                </a:cxn>
              </a:cxnLst>
              <a:rect l="0" t="0" r="r" b="b"/>
              <a:pathLst>
                <a:path w="20000" h="20000">
                  <a:moveTo>
                    <a:pt x="0" y="7981"/>
                  </a:moveTo>
                  <a:lnTo>
                    <a:pt x="3532" y="0"/>
                  </a:lnTo>
                  <a:lnTo>
                    <a:pt x="7647" y="0"/>
                  </a:lnTo>
                  <a:lnTo>
                    <a:pt x="13526" y="3944"/>
                  </a:lnTo>
                  <a:lnTo>
                    <a:pt x="19994" y="19953"/>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9" name="Freeform 53">
              <a:extLst>
                <a:ext uri="{FF2B5EF4-FFF2-40B4-BE49-F238E27FC236}">
                  <a16:creationId xmlns:a16="http://schemas.microsoft.com/office/drawing/2014/main" id="{14C1B3D5-D35D-4573-8DB7-FF182A7AC1DA}"/>
                </a:ext>
              </a:extLst>
            </p:cNvPr>
            <p:cNvSpPr>
              <a:spLocks/>
            </p:cNvSpPr>
            <p:nvPr/>
          </p:nvSpPr>
          <p:spPr bwMode="auto">
            <a:xfrm>
              <a:off x="3061" y="9809"/>
              <a:ext cx="182" cy="426"/>
            </a:xfrm>
            <a:custGeom>
              <a:avLst/>
              <a:gdLst>
                <a:gd name="T0" fmla="*/ 19890 w 20000"/>
                <a:gd name="T1" fmla="*/ 19953 h 20000"/>
                <a:gd name="T2" fmla="*/ 0 w 20000"/>
                <a:gd name="T3" fmla="*/ 16009 h 20000"/>
                <a:gd name="T4" fmla="*/ 19890 w 20000"/>
                <a:gd name="T5" fmla="*/ 0 h 20000"/>
              </a:gdLst>
              <a:ahLst/>
              <a:cxnLst>
                <a:cxn ang="0">
                  <a:pos x="T0" y="T1"/>
                </a:cxn>
                <a:cxn ang="0">
                  <a:pos x="T2" y="T3"/>
                </a:cxn>
                <a:cxn ang="0">
                  <a:pos x="T4" y="T5"/>
                </a:cxn>
              </a:cxnLst>
              <a:rect l="0" t="0" r="r" b="b"/>
              <a:pathLst>
                <a:path w="20000" h="20000">
                  <a:moveTo>
                    <a:pt x="19890" y="19953"/>
                  </a:moveTo>
                  <a:lnTo>
                    <a:pt x="0" y="16009"/>
                  </a:lnTo>
                  <a:lnTo>
                    <a:pt x="1989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60" name="Freeform 54">
              <a:extLst>
                <a:ext uri="{FF2B5EF4-FFF2-40B4-BE49-F238E27FC236}">
                  <a16:creationId xmlns:a16="http://schemas.microsoft.com/office/drawing/2014/main" id="{33BA6AC5-66DC-4C84-9FAF-92C7E5FB0865}"/>
                </a:ext>
              </a:extLst>
            </p:cNvPr>
            <p:cNvSpPr>
              <a:spLocks/>
            </p:cNvSpPr>
            <p:nvPr/>
          </p:nvSpPr>
          <p:spPr bwMode="auto">
            <a:xfrm>
              <a:off x="7327" y="10661"/>
              <a:ext cx="1543" cy="766"/>
            </a:xfrm>
            <a:custGeom>
              <a:avLst/>
              <a:gdLst>
                <a:gd name="T0" fmla="*/ 0 w 20000"/>
                <a:gd name="T1" fmla="*/ 17990 h 20000"/>
                <a:gd name="T2" fmla="*/ 389 w 20000"/>
                <a:gd name="T3" fmla="*/ 17833 h 20000"/>
                <a:gd name="T4" fmla="*/ 3526 w 20000"/>
                <a:gd name="T5" fmla="*/ 19974 h 20000"/>
                <a:gd name="T6" fmla="*/ 12936 w 20000"/>
                <a:gd name="T7" fmla="*/ 17990 h 20000"/>
                <a:gd name="T8" fmla="*/ 19987 w 20000"/>
                <a:gd name="T9" fmla="*/ 10000 h 20000"/>
                <a:gd name="T10" fmla="*/ 17641 w 20000"/>
                <a:gd name="T11" fmla="*/ 0 h 20000"/>
              </a:gdLst>
              <a:ahLst/>
              <a:cxnLst>
                <a:cxn ang="0">
                  <a:pos x="T0" y="T1"/>
                </a:cxn>
                <a:cxn ang="0">
                  <a:pos x="T2" y="T3"/>
                </a:cxn>
                <a:cxn ang="0">
                  <a:pos x="T4" y="T5"/>
                </a:cxn>
                <a:cxn ang="0">
                  <a:pos x="T6" y="T7"/>
                </a:cxn>
                <a:cxn ang="0">
                  <a:pos x="T8" y="T9"/>
                </a:cxn>
                <a:cxn ang="0">
                  <a:pos x="T10" y="T11"/>
                </a:cxn>
              </a:cxnLst>
              <a:rect l="0" t="0" r="r" b="b"/>
              <a:pathLst>
                <a:path w="20000" h="20000">
                  <a:moveTo>
                    <a:pt x="0" y="17990"/>
                  </a:moveTo>
                  <a:lnTo>
                    <a:pt x="389" y="17833"/>
                  </a:lnTo>
                  <a:lnTo>
                    <a:pt x="3526" y="19974"/>
                  </a:lnTo>
                  <a:lnTo>
                    <a:pt x="12936" y="17990"/>
                  </a:lnTo>
                  <a:lnTo>
                    <a:pt x="19987" y="10000"/>
                  </a:lnTo>
                  <a:lnTo>
                    <a:pt x="17641"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61" name="Freeform 55">
              <a:extLst>
                <a:ext uri="{FF2B5EF4-FFF2-40B4-BE49-F238E27FC236}">
                  <a16:creationId xmlns:a16="http://schemas.microsoft.com/office/drawing/2014/main" id="{FB2ED531-5E17-4428-8AD5-3AB45C8775BD}"/>
                </a:ext>
              </a:extLst>
            </p:cNvPr>
            <p:cNvSpPr>
              <a:spLocks/>
            </p:cNvSpPr>
            <p:nvPr/>
          </p:nvSpPr>
          <p:spPr bwMode="auto">
            <a:xfrm>
              <a:off x="6873" y="10066"/>
              <a:ext cx="1725" cy="596"/>
            </a:xfrm>
            <a:custGeom>
              <a:avLst/>
              <a:gdLst>
                <a:gd name="T0" fmla="*/ 0 w 20000"/>
                <a:gd name="T1" fmla="*/ 0 h 20000"/>
                <a:gd name="T2" fmla="*/ 5264 w 20000"/>
                <a:gd name="T3" fmla="*/ 5738 h 20000"/>
                <a:gd name="T4" fmla="*/ 10516 w 20000"/>
                <a:gd name="T5" fmla="*/ 14262 h 20000"/>
                <a:gd name="T6" fmla="*/ 15780 w 20000"/>
                <a:gd name="T7" fmla="*/ 14262 h 20000"/>
                <a:gd name="T8" fmla="*/ 18945 w 20000"/>
                <a:gd name="T9" fmla="*/ 11409 h 20000"/>
                <a:gd name="T10" fmla="*/ 19988 w 20000"/>
                <a:gd name="T11" fmla="*/ 19966 h 20000"/>
              </a:gdLst>
              <a:ahLst/>
              <a:cxnLst>
                <a:cxn ang="0">
                  <a:pos x="T0" y="T1"/>
                </a:cxn>
                <a:cxn ang="0">
                  <a:pos x="T2" y="T3"/>
                </a:cxn>
                <a:cxn ang="0">
                  <a:pos x="T4" y="T5"/>
                </a:cxn>
                <a:cxn ang="0">
                  <a:pos x="T6" y="T7"/>
                </a:cxn>
                <a:cxn ang="0">
                  <a:pos x="T8" y="T9"/>
                </a:cxn>
                <a:cxn ang="0">
                  <a:pos x="T10" y="T11"/>
                </a:cxn>
              </a:cxnLst>
              <a:rect l="0" t="0" r="r" b="b"/>
              <a:pathLst>
                <a:path w="20000" h="20000">
                  <a:moveTo>
                    <a:pt x="0" y="0"/>
                  </a:moveTo>
                  <a:lnTo>
                    <a:pt x="5264" y="5738"/>
                  </a:lnTo>
                  <a:lnTo>
                    <a:pt x="10516" y="14262"/>
                  </a:lnTo>
                  <a:lnTo>
                    <a:pt x="15780" y="14262"/>
                  </a:lnTo>
                  <a:lnTo>
                    <a:pt x="18945" y="11409"/>
                  </a:lnTo>
                  <a:lnTo>
                    <a:pt x="19988" y="19966"/>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62" name="Freeform 56">
              <a:extLst>
                <a:ext uri="{FF2B5EF4-FFF2-40B4-BE49-F238E27FC236}">
                  <a16:creationId xmlns:a16="http://schemas.microsoft.com/office/drawing/2014/main" id="{B73F460E-8236-46EB-B572-56767F377A51}"/>
                </a:ext>
              </a:extLst>
            </p:cNvPr>
            <p:cNvSpPr>
              <a:spLocks/>
            </p:cNvSpPr>
            <p:nvPr/>
          </p:nvSpPr>
          <p:spPr bwMode="auto">
            <a:xfrm>
              <a:off x="8506" y="10491"/>
              <a:ext cx="182" cy="171"/>
            </a:xfrm>
            <a:custGeom>
              <a:avLst/>
              <a:gdLst>
                <a:gd name="T0" fmla="*/ 19890 w 20000"/>
                <a:gd name="T1" fmla="*/ 19883 h 20000"/>
                <a:gd name="T2" fmla="*/ 10000 w 20000"/>
                <a:gd name="T3" fmla="*/ 0 h 20000"/>
                <a:gd name="T4" fmla="*/ 0 w 20000"/>
                <a:gd name="T5" fmla="*/ 0 h 20000"/>
              </a:gdLst>
              <a:ahLst/>
              <a:cxnLst>
                <a:cxn ang="0">
                  <a:pos x="T0" y="T1"/>
                </a:cxn>
                <a:cxn ang="0">
                  <a:pos x="T2" y="T3"/>
                </a:cxn>
                <a:cxn ang="0">
                  <a:pos x="T4" y="T5"/>
                </a:cxn>
              </a:cxnLst>
              <a:rect l="0" t="0" r="r" b="b"/>
              <a:pathLst>
                <a:path w="20000" h="20000">
                  <a:moveTo>
                    <a:pt x="19890" y="19883"/>
                  </a:moveTo>
                  <a:lnTo>
                    <a:pt x="10000" y="0"/>
                  </a:lnTo>
                  <a:lnTo>
                    <a:pt x="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63" name="Freeform 57">
              <a:extLst>
                <a:ext uri="{FF2B5EF4-FFF2-40B4-BE49-F238E27FC236}">
                  <a16:creationId xmlns:a16="http://schemas.microsoft.com/office/drawing/2014/main" id="{265A3948-0AF7-43CF-969E-2B579D1A152D}"/>
                </a:ext>
              </a:extLst>
            </p:cNvPr>
            <p:cNvSpPr>
              <a:spLocks/>
            </p:cNvSpPr>
            <p:nvPr/>
          </p:nvSpPr>
          <p:spPr bwMode="auto">
            <a:xfrm>
              <a:off x="8778" y="10831"/>
              <a:ext cx="364" cy="342"/>
            </a:xfrm>
            <a:custGeom>
              <a:avLst/>
              <a:gdLst>
                <a:gd name="T0" fmla="*/ 19945 w 20000"/>
                <a:gd name="T1" fmla="*/ 19942 h 20000"/>
                <a:gd name="T2" fmla="*/ 0 w 20000"/>
                <a:gd name="T3" fmla="*/ 0 h 20000"/>
              </a:gdLst>
              <a:ahLst/>
              <a:cxnLst>
                <a:cxn ang="0">
                  <a:pos x="T0" y="T1"/>
                </a:cxn>
                <a:cxn ang="0">
                  <a:pos x="T2" y="T3"/>
                </a:cxn>
              </a:cxnLst>
              <a:rect l="0" t="0" r="r" b="b"/>
              <a:pathLst>
                <a:path w="20000" h="20000">
                  <a:moveTo>
                    <a:pt x="19945" y="19942"/>
                  </a:moveTo>
                  <a:lnTo>
                    <a:pt x="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3248" name="Freeform 58">
              <a:extLst>
                <a:ext uri="{FF2B5EF4-FFF2-40B4-BE49-F238E27FC236}">
                  <a16:creationId xmlns:a16="http://schemas.microsoft.com/office/drawing/2014/main" id="{FEACECF3-C9CA-4D8A-9609-2A52E6DADCCB}"/>
                </a:ext>
              </a:extLst>
            </p:cNvPr>
            <p:cNvSpPr>
              <a:spLocks/>
            </p:cNvSpPr>
            <p:nvPr/>
          </p:nvSpPr>
          <p:spPr bwMode="auto">
            <a:xfrm>
              <a:off x="3697" y="9725"/>
              <a:ext cx="3671" cy="1616"/>
            </a:xfrm>
            <a:custGeom>
              <a:avLst/>
              <a:gdLst>
                <a:gd name="T0" fmla="*/ 19995 w 20000"/>
                <a:gd name="T1" fmla="*/ 19988 h 20000"/>
                <a:gd name="T2" fmla="*/ 15500 w 20000"/>
                <a:gd name="T3" fmla="*/ 13998 h 20000"/>
                <a:gd name="T4" fmla="*/ 10499 w 20000"/>
                <a:gd name="T5" fmla="*/ 7983 h 20000"/>
                <a:gd name="T6" fmla="*/ 2501 w 20000"/>
                <a:gd name="T7" fmla="*/ 0 h 20000"/>
                <a:gd name="T8" fmla="*/ 0 w 20000"/>
                <a:gd name="T9" fmla="*/ 0 h 20000"/>
              </a:gdLst>
              <a:ahLst/>
              <a:cxnLst>
                <a:cxn ang="0">
                  <a:pos x="T0" y="T1"/>
                </a:cxn>
                <a:cxn ang="0">
                  <a:pos x="T2" y="T3"/>
                </a:cxn>
                <a:cxn ang="0">
                  <a:pos x="T4" y="T5"/>
                </a:cxn>
                <a:cxn ang="0">
                  <a:pos x="T6" y="T7"/>
                </a:cxn>
                <a:cxn ang="0">
                  <a:pos x="T8" y="T9"/>
                </a:cxn>
              </a:cxnLst>
              <a:rect l="0" t="0" r="r" b="b"/>
              <a:pathLst>
                <a:path w="20000" h="20000">
                  <a:moveTo>
                    <a:pt x="19995" y="19988"/>
                  </a:moveTo>
                  <a:lnTo>
                    <a:pt x="15500" y="13998"/>
                  </a:lnTo>
                  <a:lnTo>
                    <a:pt x="10499" y="7983"/>
                  </a:lnTo>
                  <a:lnTo>
                    <a:pt x="2501" y="0"/>
                  </a:lnTo>
                  <a:lnTo>
                    <a:pt x="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3249" name="Freeform 59">
              <a:extLst>
                <a:ext uri="{FF2B5EF4-FFF2-40B4-BE49-F238E27FC236}">
                  <a16:creationId xmlns:a16="http://schemas.microsoft.com/office/drawing/2014/main" id="{EB16DBAA-8941-463D-A892-6977B43B8FE8}"/>
                </a:ext>
              </a:extLst>
            </p:cNvPr>
            <p:cNvSpPr>
              <a:spLocks/>
            </p:cNvSpPr>
            <p:nvPr/>
          </p:nvSpPr>
          <p:spPr bwMode="auto">
            <a:xfrm>
              <a:off x="6620" y="11170"/>
              <a:ext cx="2522" cy="789"/>
            </a:xfrm>
            <a:custGeom>
              <a:avLst/>
              <a:gdLst>
                <a:gd name="T0" fmla="*/ 0 w 20000"/>
                <a:gd name="T1" fmla="*/ 0 h 20000"/>
                <a:gd name="T2" fmla="*/ 1427 w 20000"/>
                <a:gd name="T3" fmla="*/ 0 h 20000"/>
                <a:gd name="T4" fmla="*/ 5718 w 20000"/>
                <a:gd name="T5" fmla="*/ 8872 h 20000"/>
                <a:gd name="T6" fmla="*/ 7859 w 20000"/>
                <a:gd name="T7" fmla="*/ 11103 h 20000"/>
                <a:gd name="T8" fmla="*/ 13561 w 20000"/>
                <a:gd name="T9" fmla="*/ 8872 h 20000"/>
                <a:gd name="T10" fmla="*/ 19992 w 20000"/>
                <a:gd name="T11" fmla="*/ 0 h 20000"/>
                <a:gd name="T12" fmla="*/ 19992 w 20000"/>
                <a:gd name="T13" fmla="*/ 6692 h 20000"/>
                <a:gd name="T14" fmla="*/ 14274 w 20000"/>
                <a:gd name="T15" fmla="*/ 15564 h 20000"/>
                <a:gd name="T16" fmla="*/ 8573 w 20000"/>
                <a:gd name="T17" fmla="*/ 19975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00" h="20000">
                  <a:moveTo>
                    <a:pt x="0" y="0"/>
                  </a:moveTo>
                  <a:lnTo>
                    <a:pt x="1427" y="0"/>
                  </a:lnTo>
                  <a:lnTo>
                    <a:pt x="5718" y="8872"/>
                  </a:lnTo>
                  <a:lnTo>
                    <a:pt x="7859" y="11103"/>
                  </a:lnTo>
                  <a:lnTo>
                    <a:pt x="13561" y="8872"/>
                  </a:lnTo>
                  <a:lnTo>
                    <a:pt x="19992" y="0"/>
                  </a:lnTo>
                  <a:lnTo>
                    <a:pt x="19992" y="6692"/>
                  </a:lnTo>
                  <a:lnTo>
                    <a:pt x="14274" y="15564"/>
                  </a:lnTo>
                  <a:lnTo>
                    <a:pt x="8573" y="19975"/>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3251" name="Freeform 60">
              <a:extLst>
                <a:ext uri="{FF2B5EF4-FFF2-40B4-BE49-F238E27FC236}">
                  <a16:creationId xmlns:a16="http://schemas.microsoft.com/office/drawing/2014/main" id="{925FD4D1-0535-4AB7-8D7E-7CE4EC1290F5}"/>
                </a:ext>
              </a:extLst>
            </p:cNvPr>
            <p:cNvSpPr>
              <a:spLocks/>
            </p:cNvSpPr>
            <p:nvPr/>
          </p:nvSpPr>
          <p:spPr bwMode="auto">
            <a:xfrm>
              <a:off x="7145" y="9554"/>
              <a:ext cx="1355" cy="859"/>
            </a:xfrm>
            <a:custGeom>
              <a:avLst/>
              <a:gdLst>
                <a:gd name="T0" fmla="*/ 0 w 20000"/>
                <a:gd name="T1" fmla="*/ 0 h 20000"/>
                <a:gd name="T2" fmla="*/ 10716 w 20000"/>
                <a:gd name="T3" fmla="*/ 7939 h 20000"/>
                <a:gd name="T4" fmla="*/ 13402 w 20000"/>
                <a:gd name="T5" fmla="*/ 11898 h 20000"/>
                <a:gd name="T6" fmla="*/ 14509 w 20000"/>
                <a:gd name="T7" fmla="*/ 12573 h 20000"/>
                <a:gd name="T8" fmla="*/ 14745 w 20000"/>
                <a:gd name="T9" fmla="*/ 12875 h 20000"/>
                <a:gd name="T10" fmla="*/ 14849 w 20000"/>
                <a:gd name="T11" fmla="*/ 12875 h 20000"/>
                <a:gd name="T12" fmla="*/ 15528 w 20000"/>
                <a:gd name="T13" fmla="*/ 13853 h 20000"/>
                <a:gd name="T14" fmla="*/ 15631 w 20000"/>
                <a:gd name="T15" fmla="*/ 13853 h 20000"/>
                <a:gd name="T16" fmla="*/ 15749 w 20000"/>
                <a:gd name="T17" fmla="*/ 14040 h 20000"/>
                <a:gd name="T18" fmla="*/ 15867 w 20000"/>
                <a:gd name="T19" fmla="*/ 14040 h 20000"/>
                <a:gd name="T20" fmla="*/ 16074 w 20000"/>
                <a:gd name="T21" fmla="*/ 14389 h 20000"/>
                <a:gd name="T22" fmla="*/ 16207 w 20000"/>
                <a:gd name="T23" fmla="*/ 14389 h 20000"/>
                <a:gd name="T24" fmla="*/ 16295 w 20000"/>
                <a:gd name="T25" fmla="*/ 14529 h 20000"/>
                <a:gd name="T26" fmla="*/ 16413 w 20000"/>
                <a:gd name="T27" fmla="*/ 14529 h 20000"/>
                <a:gd name="T28" fmla="*/ 16413 w 20000"/>
                <a:gd name="T29" fmla="*/ 14692 h 20000"/>
                <a:gd name="T30" fmla="*/ 16635 w 20000"/>
                <a:gd name="T31" fmla="*/ 14878 h 20000"/>
                <a:gd name="T32" fmla="*/ 16753 w 20000"/>
                <a:gd name="T33" fmla="*/ 15041 h 20000"/>
                <a:gd name="T34" fmla="*/ 16871 w 20000"/>
                <a:gd name="T35" fmla="*/ 15041 h 20000"/>
                <a:gd name="T36" fmla="*/ 17092 w 20000"/>
                <a:gd name="T37" fmla="*/ 15367 h 20000"/>
                <a:gd name="T38" fmla="*/ 17196 w 20000"/>
                <a:gd name="T39" fmla="*/ 15367 h 20000"/>
                <a:gd name="T40" fmla="*/ 17978 w 20000"/>
                <a:gd name="T41" fmla="*/ 16508 h 20000"/>
                <a:gd name="T42" fmla="*/ 17978 w 20000"/>
                <a:gd name="T43" fmla="*/ 16694 h 20000"/>
                <a:gd name="T44" fmla="*/ 18081 w 20000"/>
                <a:gd name="T45" fmla="*/ 16694 h 20000"/>
                <a:gd name="T46" fmla="*/ 18081 w 20000"/>
                <a:gd name="T47" fmla="*/ 16857 h 20000"/>
                <a:gd name="T48" fmla="*/ 18199 w 20000"/>
                <a:gd name="T49" fmla="*/ 17020 h 20000"/>
                <a:gd name="T50" fmla="*/ 18317 w 20000"/>
                <a:gd name="T51" fmla="*/ 17020 h 20000"/>
                <a:gd name="T52" fmla="*/ 18539 w 20000"/>
                <a:gd name="T53" fmla="*/ 17346 h 20000"/>
                <a:gd name="T54" fmla="*/ 18539 w 20000"/>
                <a:gd name="T55" fmla="*/ 17485 h 20000"/>
                <a:gd name="T56" fmla="*/ 18657 w 20000"/>
                <a:gd name="T57" fmla="*/ 17485 h 20000"/>
                <a:gd name="T58" fmla="*/ 18878 w 20000"/>
                <a:gd name="T59" fmla="*/ 17835 h 20000"/>
                <a:gd name="T60" fmla="*/ 18982 w 20000"/>
                <a:gd name="T61" fmla="*/ 17835 h 20000"/>
                <a:gd name="T62" fmla="*/ 18982 w 20000"/>
                <a:gd name="T63" fmla="*/ 18021 h 20000"/>
                <a:gd name="T64" fmla="*/ 19100 w 20000"/>
                <a:gd name="T65" fmla="*/ 18161 h 20000"/>
                <a:gd name="T66" fmla="*/ 19203 w 20000"/>
                <a:gd name="T67" fmla="*/ 18161 h 20000"/>
                <a:gd name="T68" fmla="*/ 19203 w 20000"/>
                <a:gd name="T69" fmla="*/ 18324 h 20000"/>
                <a:gd name="T70" fmla="*/ 19321 w 20000"/>
                <a:gd name="T71" fmla="*/ 18324 h 20000"/>
                <a:gd name="T72" fmla="*/ 19321 w 20000"/>
                <a:gd name="T73" fmla="*/ 18510 h 20000"/>
                <a:gd name="T74" fmla="*/ 19424 w 20000"/>
                <a:gd name="T75" fmla="*/ 18673 h 20000"/>
                <a:gd name="T76" fmla="*/ 19424 w 20000"/>
                <a:gd name="T77" fmla="*/ 18836 h 20000"/>
                <a:gd name="T78" fmla="*/ 19542 w 20000"/>
                <a:gd name="T79" fmla="*/ 18836 h 20000"/>
                <a:gd name="T80" fmla="*/ 19542 w 20000"/>
                <a:gd name="T81" fmla="*/ 18999 h 20000"/>
                <a:gd name="T82" fmla="*/ 19661 w 20000"/>
                <a:gd name="T83" fmla="*/ 18999 h 20000"/>
                <a:gd name="T84" fmla="*/ 19661 w 20000"/>
                <a:gd name="T85" fmla="*/ 19302 h 20000"/>
                <a:gd name="T86" fmla="*/ 19764 w 20000"/>
                <a:gd name="T87" fmla="*/ 19302 h 20000"/>
                <a:gd name="T88" fmla="*/ 19764 w 20000"/>
                <a:gd name="T89" fmla="*/ 19651 h 20000"/>
                <a:gd name="T90" fmla="*/ 19882 w 20000"/>
                <a:gd name="T91" fmla="*/ 19651 h 20000"/>
                <a:gd name="T92" fmla="*/ 19882 w 20000"/>
                <a:gd name="T93" fmla="*/ 19837 h 20000"/>
                <a:gd name="T94" fmla="*/ 19985 w 20000"/>
                <a:gd name="T95" fmla="*/ 19837 h 20000"/>
                <a:gd name="T96" fmla="*/ 19985 w 20000"/>
                <a:gd name="T97" fmla="*/ 19977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00" h="20000">
                  <a:moveTo>
                    <a:pt x="0" y="0"/>
                  </a:moveTo>
                  <a:lnTo>
                    <a:pt x="10716" y="7939"/>
                  </a:lnTo>
                  <a:lnTo>
                    <a:pt x="13402" y="11898"/>
                  </a:lnTo>
                  <a:lnTo>
                    <a:pt x="14509" y="12573"/>
                  </a:lnTo>
                  <a:lnTo>
                    <a:pt x="14745" y="12875"/>
                  </a:lnTo>
                  <a:lnTo>
                    <a:pt x="14849" y="12875"/>
                  </a:lnTo>
                  <a:lnTo>
                    <a:pt x="15528" y="13853"/>
                  </a:lnTo>
                  <a:lnTo>
                    <a:pt x="15631" y="13853"/>
                  </a:lnTo>
                  <a:lnTo>
                    <a:pt x="15749" y="14040"/>
                  </a:lnTo>
                  <a:lnTo>
                    <a:pt x="15867" y="14040"/>
                  </a:lnTo>
                  <a:lnTo>
                    <a:pt x="16074" y="14389"/>
                  </a:lnTo>
                  <a:lnTo>
                    <a:pt x="16207" y="14389"/>
                  </a:lnTo>
                  <a:lnTo>
                    <a:pt x="16295" y="14529"/>
                  </a:lnTo>
                  <a:lnTo>
                    <a:pt x="16413" y="14529"/>
                  </a:lnTo>
                  <a:lnTo>
                    <a:pt x="16413" y="14692"/>
                  </a:lnTo>
                  <a:lnTo>
                    <a:pt x="16635" y="14878"/>
                  </a:lnTo>
                  <a:lnTo>
                    <a:pt x="16753" y="15041"/>
                  </a:lnTo>
                  <a:lnTo>
                    <a:pt x="16871" y="15041"/>
                  </a:lnTo>
                  <a:lnTo>
                    <a:pt x="17092" y="15367"/>
                  </a:lnTo>
                  <a:lnTo>
                    <a:pt x="17196" y="15367"/>
                  </a:lnTo>
                  <a:lnTo>
                    <a:pt x="17978" y="16508"/>
                  </a:lnTo>
                  <a:lnTo>
                    <a:pt x="17978" y="16694"/>
                  </a:lnTo>
                  <a:lnTo>
                    <a:pt x="18081" y="16694"/>
                  </a:lnTo>
                  <a:lnTo>
                    <a:pt x="18081" y="16857"/>
                  </a:lnTo>
                  <a:lnTo>
                    <a:pt x="18199" y="17020"/>
                  </a:lnTo>
                  <a:lnTo>
                    <a:pt x="18317" y="17020"/>
                  </a:lnTo>
                  <a:lnTo>
                    <a:pt x="18539" y="17346"/>
                  </a:lnTo>
                  <a:lnTo>
                    <a:pt x="18539" y="17485"/>
                  </a:lnTo>
                  <a:lnTo>
                    <a:pt x="18657" y="17485"/>
                  </a:lnTo>
                  <a:lnTo>
                    <a:pt x="18878" y="17835"/>
                  </a:lnTo>
                  <a:lnTo>
                    <a:pt x="18982" y="17835"/>
                  </a:lnTo>
                  <a:lnTo>
                    <a:pt x="18982" y="18021"/>
                  </a:lnTo>
                  <a:lnTo>
                    <a:pt x="19100" y="18161"/>
                  </a:lnTo>
                  <a:lnTo>
                    <a:pt x="19203" y="18161"/>
                  </a:lnTo>
                  <a:lnTo>
                    <a:pt x="19203" y="18324"/>
                  </a:lnTo>
                  <a:lnTo>
                    <a:pt x="19321" y="18324"/>
                  </a:lnTo>
                  <a:lnTo>
                    <a:pt x="19321" y="18510"/>
                  </a:lnTo>
                  <a:lnTo>
                    <a:pt x="19424" y="18673"/>
                  </a:lnTo>
                  <a:lnTo>
                    <a:pt x="19424" y="18836"/>
                  </a:lnTo>
                  <a:lnTo>
                    <a:pt x="19542" y="18836"/>
                  </a:lnTo>
                  <a:lnTo>
                    <a:pt x="19542" y="18999"/>
                  </a:lnTo>
                  <a:lnTo>
                    <a:pt x="19661" y="18999"/>
                  </a:lnTo>
                  <a:lnTo>
                    <a:pt x="19661" y="19302"/>
                  </a:lnTo>
                  <a:lnTo>
                    <a:pt x="19764" y="19302"/>
                  </a:lnTo>
                  <a:lnTo>
                    <a:pt x="19764" y="19651"/>
                  </a:lnTo>
                  <a:lnTo>
                    <a:pt x="19882" y="19651"/>
                  </a:lnTo>
                  <a:lnTo>
                    <a:pt x="19882" y="19837"/>
                  </a:lnTo>
                  <a:lnTo>
                    <a:pt x="19985" y="19837"/>
                  </a:lnTo>
                  <a:lnTo>
                    <a:pt x="19985" y="19977"/>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3252" name="Freeform 61">
              <a:extLst>
                <a:ext uri="{FF2B5EF4-FFF2-40B4-BE49-F238E27FC236}">
                  <a16:creationId xmlns:a16="http://schemas.microsoft.com/office/drawing/2014/main" id="{150532A3-3672-49CA-A8EC-935FF7B58167}"/>
                </a:ext>
              </a:extLst>
            </p:cNvPr>
            <p:cNvSpPr>
              <a:spLocks/>
            </p:cNvSpPr>
            <p:nvPr/>
          </p:nvSpPr>
          <p:spPr bwMode="auto">
            <a:xfrm>
              <a:off x="6940" y="11767"/>
              <a:ext cx="1603" cy="256"/>
            </a:xfrm>
            <a:custGeom>
              <a:avLst/>
              <a:gdLst>
                <a:gd name="T0" fmla="*/ 19988 w 20000"/>
                <a:gd name="T1" fmla="*/ 13359 h 20000"/>
                <a:gd name="T2" fmla="*/ 13325 w 20000"/>
                <a:gd name="T3" fmla="*/ 19922 h 20000"/>
                <a:gd name="T4" fmla="*/ 6663 w 20000"/>
                <a:gd name="T5" fmla="*/ 19922 h 20000"/>
                <a:gd name="T6" fmla="*/ 0 w 20000"/>
                <a:gd name="T7" fmla="*/ 0 h 20000"/>
              </a:gdLst>
              <a:ahLst/>
              <a:cxnLst>
                <a:cxn ang="0">
                  <a:pos x="T0" y="T1"/>
                </a:cxn>
                <a:cxn ang="0">
                  <a:pos x="T2" y="T3"/>
                </a:cxn>
                <a:cxn ang="0">
                  <a:pos x="T4" y="T5"/>
                </a:cxn>
                <a:cxn ang="0">
                  <a:pos x="T6" y="T7"/>
                </a:cxn>
              </a:cxnLst>
              <a:rect l="0" t="0" r="r" b="b"/>
              <a:pathLst>
                <a:path w="20000" h="20000">
                  <a:moveTo>
                    <a:pt x="19988" y="13359"/>
                  </a:moveTo>
                  <a:lnTo>
                    <a:pt x="13325" y="19922"/>
                  </a:lnTo>
                  <a:lnTo>
                    <a:pt x="6663" y="19922"/>
                  </a:lnTo>
                  <a:lnTo>
                    <a:pt x="0" y="0"/>
                  </a:lnTo>
                </a:path>
              </a:pathLst>
            </a:custGeom>
            <a:noFill/>
            <a:ln w="12700" cap="flat">
              <a:solidFill>
                <a:srgbClr val="FF0000"/>
              </a:solidFill>
              <a:prstDash val="solid"/>
              <a:round/>
              <a:headEnd type="triangle" w="lg" len="lg"/>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3253" name="Freeform 62">
              <a:extLst>
                <a:ext uri="{FF2B5EF4-FFF2-40B4-BE49-F238E27FC236}">
                  <a16:creationId xmlns:a16="http://schemas.microsoft.com/office/drawing/2014/main" id="{39E9C468-D369-4304-ADBE-84670DEC96DE}"/>
                </a:ext>
              </a:extLst>
            </p:cNvPr>
            <p:cNvSpPr>
              <a:spLocks/>
            </p:cNvSpPr>
            <p:nvPr/>
          </p:nvSpPr>
          <p:spPr bwMode="auto">
            <a:xfrm>
              <a:off x="6085" y="11767"/>
              <a:ext cx="2779" cy="681"/>
            </a:xfrm>
            <a:custGeom>
              <a:avLst/>
              <a:gdLst>
                <a:gd name="T0" fmla="*/ 19993 w 20000"/>
                <a:gd name="T1" fmla="*/ 4993 h 20000"/>
                <a:gd name="T2" fmla="*/ 10766 w 20000"/>
                <a:gd name="T3" fmla="*/ 19971 h 20000"/>
                <a:gd name="T4" fmla="*/ 5383 w 20000"/>
                <a:gd name="T5" fmla="*/ 19971 h 20000"/>
                <a:gd name="T6" fmla="*/ 0 w 20000"/>
                <a:gd name="T7" fmla="*/ 0 h 20000"/>
              </a:gdLst>
              <a:ahLst/>
              <a:cxnLst>
                <a:cxn ang="0">
                  <a:pos x="T0" y="T1"/>
                </a:cxn>
                <a:cxn ang="0">
                  <a:pos x="T2" y="T3"/>
                </a:cxn>
                <a:cxn ang="0">
                  <a:pos x="T4" y="T5"/>
                </a:cxn>
                <a:cxn ang="0">
                  <a:pos x="T6" y="T7"/>
                </a:cxn>
              </a:cxnLst>
              <a:rect l="0" t="0" r="r" b="b"/>
              <a:pathLst>
                <a:path w="20000" h="20000">
                  <a:moveTo>
                    <a:pt x="19993" y="4993"/>
                  </a:moveTo>
                  <a:lnTo>
                    <a:pt x="10766" y="19971"/>
                  </a:lnTo>
                  <a:lnTo>
                    <a:pt x="5383" y="19971"/>
                  </a:lnTo>
                  <a:lnTo>
                    <a:pt x="0" y="0"/>
                  </a:lnTo>
                </a:path>
              </a:pathLst>
            </a:custGeom>
            <a:noFill/>
            <a:ln w="12700" cap="flat">
              <a:solidFill>
                <a:srgbClr val="FF0000"/>
              </a:solidFill>
              <a:prstDash val="solid"/>
              <a:round/>
              <a:headEnd type="triangle" w="lg" len="lg"/>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3254" name="Freeform 63">
              <a:extLst>
                <a:ext uri="{FF2B5EF4-FFF2-40B4-BE49-F238E27FC236}">
                  <a16:creationId xmlns:a16="http://schemas.microsoft.com/office/drawing/2014/main" id="{0456295D-738D-468F-A092-3D0A84D054CC}"/>
                </a:ext>
              </a:extLst>
            </p:cNvPr>
            <p:cNvSpPr>
              <a:spLocks/>
            </p:cNvSpPr>
            <p:nvPr/>
          </p:nvSpPr>
          <p:spPr bwMode="auto">
            <a:xfrm>
              <a:off x="9077" y="11001"/>
              <a:ext cx="428" cy="766"/>
            </a:xfrm>
            <a:custGeom>
              <a:avLst/>
              <a:gdLst>
                <a:gd name="T0" fmla="*/ 0 w 20000"/>
                <a:gd name="T1" fmla="*/ 19974 h 20000"/>
                <a:gd name="T2" fmla="*/ 10000 w 20000"/>
                <a:gd name="T3" fmla="*/ 6684 h 20000"/>
                <a:gd name="T4" fmla="*/ 19953 w 20000"/>
                <a:gd name="T5" fmla="*/ 0 h 20000"/>
              </a:gdLst>
              <a:ahLst/>
              <a:cxnLst>
                <a:cxn ang="0">
                  <a:pos x="T0" y="T1"/>
                </a:cxn>
                <a:cxn ang="0">
                  <a:pos x="T2" y="T3"/>
                </a:cxn>
                <a:cxn ang="0">
                  <a:pos x="T4" y="T5"/>
                </a:cxn>
              </a:cxnLst>
              <a:rect l="0" t="0" r="r" b="b"/>
              <a:pathLst>
                <a:path w="20000" h="20000">
                  <a:moveTo>
                    <a:pt x="0" y="19974"/>
                  </a:moveTo>
                  <a:lnTo>
                    <a:pt x="10000" y="6684"/>
                  </a:lnTo>
                  <a:lnTo>
                    <a:pt x="19953" y="0"/>
                  </a:lnTo>
                </a:path>
              </a:pathLst>
            </a:custGeom>
            <a:noFill/>
            <a:ln w="12700" cap="flat">
              <a:solidFill>
                <a:srgbClr val="FF0000"/>
              </a:solidFill>
              <a:prstDash val="solid"/>
              <a:round/>
              <a:headEnd type="triangle" w="lg" len="lg"/>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3255" name="Freeform 64">
              <a:extLst>
                <a:ext uri="{FF2B5EF4-FFF2-40B4-BE49-F238E27FC236}">
                  <a16:creationId xmlns:a16="http://schemas.microsoft.com/office/drawing/2014/main" id="{33D93C88-BFF5-4169-8C88-629BB47E239F}"/>
                </a:ext>
              </a:extLst>
            </p:cNvPr>
            <p:cNvSpPr>
              <a:spLocks/>
            </p:cNvSpPr>
            <p:nvPr/>
          </p:nvSpPr>
          <p:spPr bwMode="auto">
            <a:xfrm>
              <a:off x="3521" y="9952"/>
              <a:ext cx="4168" cy="2009"/>
            </a:xfrm>
            <a:custGeom>
              <a:avLst/>
              <a:gdLst>
                <a:gd name="T0" fmla="*/ 19995 w 20000"/>
                <a:gd name="T1" fmla="*/ 19990 h 20000"/>
                <a:gd name="T2" fmla="*/ 17946 w 20000"/>
                <a:gd name="T3" fmla="*/ 18168 h 20000"/>
                <a:gd name="T4" fmla="*/ 16406 w 20000"/>
                <a:gd name="T5" fmla="*/ 15441 h 20000"/>
                <a:gd name="T6" fmla="*/ 15384 w 20000"/>
                <a:gd name="T7" fmla="*/ 14535 h 20000"/>
                <a:gd name="T8" fmla="*/ 13844 w 20000"/>
                <a:gd name="T9" fmla="*/ 13619 h 20000"/>
                <a:gd name="T10" fmla="*/ 11795 w 20000"/>
                <a:gd name="T11" fmla="*/ 10005 h 20000"/>
                <a:gd name="T12" fmla="*/ 9741 w 20000"/>
                <a:gd name="T13" fmla="*/ 7277 h 20000"/>
                <a:gd name="T14" fmla="*/ 7179 w 20000"/>
                <a:gd name="T15" fmla="*/ 5455 h 20000"/>
                <a:gd name="T16" fmla="*/ 5638 w 20000"/>
                <a:gd name="T17" fmla="*/ 3634 h 20000"/>
                <a:gd name="T18" fmla="*/ 1540 w 20000"/>
                <a:gd name="T19" fmla="*/ 0 h 20000"/>
                <a:gd name="T20" fmla="*/ 0 w 20000"/>
                <a:gd name="T21"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00" h="20000">
                  <a:moveTo>
                    <a:pt x="19995" y="19990"/>
                  </a:moveTo>
                  <a:lnTo>
                    <a:pt x="17946" y="18168"/>
                  </a:lnTo>
                  <a:lnTo>
                    <a:pt x="16406" y="15441"/>
                  </a:lnTo>
                  <a:lnTo>
                    <a:pt x="15384" y="14535"/>
                  </a:lnTo>
                  <a:lnTo>
                    <a:pt x="13844" y="13619"/>
                  </a:lnTo>
                  <a:lnTo>
                    <a:pt x="11795" y="10005"/>
                  </a:lnTo>
                  <a:lnTo>
                    <a:pt x="9741" y="7277"/>
                  </a:lnTo>
                  <a:lnTo>
                    <a:pt x="7179" y="5455"/>
                  </a:lnTo>
                  <a:lnTo>
                    <a:pt x="5638" y="3634"/>
                  </a:lnTo>
                  <a:lnTo>
                    <a:pt x="1540" y="0"/>
                  </a:lnTo>
                  <a:lnTo>
                    <a:pt x="0" y="0"/>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53256" name="Freeform 65">
              <a:extLst>
                <a:ext uri="{FF2B5EF4-FFF2-40B4-BE49-F238E27FC236}">
                  <a16:creationId xmlns:a16="http://schemas.microsoft.com/office/drawing/2014/main" id="{72BBF6DC-27AB-4778-AAF8-66052E842A08}"/>
                </a:ext>
              </a:extLst>
            </p:cNvPr>
            <p:cNvSpPr>
              <a:spLocks/>
            </p:cNvSpPr>
            <p:nvPr/>
          </p:nvSpPr>
          <p:spPr bwMode="auto">
            <a:xfrm>
              <a:off x="7670" y="12160"/>
              <a:ext cx="660" cy="268"/>
            </a:xfrm>
            <a:custGeom>
              <a:avLst/>
              <a:gdLst>
                <a:gd name="T0" fmla="*/ 545 w 20000"/>
                <a:gd name="T1" fmla="*/ 0 h 20000"/>
                <a:gd name="T2" fmla="*/ 0 w 20000"/>
                <a:gd name="T3" fmla="*/ 2761 h 20000"/>
                <a:gd name="T4" fmla="*/ 16727 w 20000"/>
                <a:gd name="T5" fmla="*/ 19925 h 20000"/>
                <a:gd name="T6" fmla="*/ 19970 w 20000"/>
                <a:gd name="T7" fmla="*/ 19925 h 20000"/>
              </a:gdLst>
              <a:ahLst/>
              <a:cxnLst>
                <a:cxn ang="0">
                  <a:pos x="T0" y="T1"/>
                </a:cxn>
                <a:cxn ang="0">
                  <a:pos x="T2" y="T3"/>
                </a:cxn>
                <a:cxn ang="0">
                  <a:pos x="T4" y="T5"/>
                </a:cxn>
                <a:cxn ang="0">
                  <a:pos x="T6" y="T7"/>
                </a:cxn>
              </a:cxnLst>
              <a:rect l="0" t="0" r="r" b="b"/>
              <a:pathLst>
                <a:path w="20000" h="20000">
                  <a:moveTo>
                    <a:pt x="545" y="0"/>
                  </a:moveTo>
                  <a:lnTo>
                    <a:pt x="0" y="2761"/>
                  </a:lnTo>
                  <a:lnTo>
                    <a:pt x="16727" y="19925"/>
                  </a:lnTo>
                  <a:lnTo>
                    <a:pt x="19970" y="19925"/>
                  </a:lnTo>
                </a:path>
              </a:pathLst>
            </a:custGeom>
            <a:noFill/>
            <a:ln w="3175" cap="flat">
              <a:solidFill>
                <a:srgbClr val="000000"/>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74" name="CuadroTexto 73">
            <a:extLst>
              <a:ext uri="{FF2B5EF4-FFF2-40B4-BE49-F238E27FC236}">
                <a16:creationId xmlns:a16="http://schemas.microsoft.com/office/drawing/2014/main" id="{35DA2981-761C-4F66-906E-4E99C9C3CD0F}"/>
              </a:ext>
            </a:extLst>
          </p:cNvPr>
          <p:cNvSpPr txBox="1"/>
          <p:nvPr/>
        </p:nvSpPr>
        <p:spPr>
          <a:xfrm>
            <a:off x="8211021" y="3837555"/>
            <a:ext cx="3291052" cy="369332"/>
          </a:xfrm>
          <a:prstGeom prst="rect">
            <a:avLst/>
          </a:prstGeom>
          <a:noFill/>
        </p:spPr>
        <p:txBody>
          <a:bodyPr wrap="square">
            <a:spAutoFit/>
          </a:bodyPr>
          <a:lstStyle/>
          <a:p>
            <a:r>
              <a:rPr lang="es-ES" b="1" dirty="0">
                <a:solidFill>
                  <a:srgbClr val="FF0000"/>
                </a:solidFill>
                <a:latin typeface="Times New Roman" panose="02020603050405020304" pitchFamily="18" charset="0"/>
                <a:ea typeface="Times New Roman" panose="02020603050405020304" pitchFamily="18" charset="0"/>
              </a:rPr>
              <a:t>E</a:t>
            </a:r>
            <a:r>
              <a:rPr lang="es-ES" sz="1800" b="1" dirty="0">
                <a:solidFill>
                  <a:srgbClr val="FF0000"/>
                </a:solidFill>
                <a:effectLst/>
                <a:latin typeface="Times New Roman" panose="02020603050405020304" pitchFamily="18" charset="0"/>
                <a:ea typeface="Times New Roman" panose="02020603050405020304" pitchFamily="18" charset="0"/>
              </a:rPr>
              <a:t>xplotación tipo cantera </a:t>
            </a:r>
            <a:endParaRPr lang="es-PE" b="1" dirty="0">
              <a:solidFill>
                <a:srgbClr val="FF0000"/>
              </a:solidFill>
            </a:endParaRPr>
          </a:p>
        </p:txBody>
      </p:sp>
      <p:sp>
        <p:nvSpPr>
          <p:cNvPr id="76" name="CuadroTexto 75">
            <a:extLst>
              <a:ext uri="{FF2B5EF4-FFF2-40B4-BE49-F238E27FC236}">
                <a16:creationId xmlns:a16="http://schemas.microsoft.com/office/drawing/2014/main" id="{BB656D87-5076-4929-8E82-E9E081485CA5}"/>
              </a:ext>
            </a:extLst>
          </p:cNvPr>
          <p:cNvSpPr txBox="1"/>
          <p:nvPr/>
        </p:nvSpPr>
        <p:spPr>
          <a:xfrm>
            <a:off x="7727577" y="1304020"/>
            <a:ext cx="3972439" cy="369332"/>
          </a:xfrm>
          <a:prstGeom prst="rect">
            <a:avLst/>
          </a:prstGeom>
          <a:noFill/>
        </p:spPr>
        <p:txBody>
          <a:bodyPr wrap="square">
            <a:spAutoFit/>
          </a:bodyPr>
          <a:lstStyle/>
          <a:p>
            <a:r>
              <a:rPr lang="es-ES" b="1" dirty="0">
                <a:solidFill>
                  <a:srgbClr val="FF0000"/>
                </a:solidFill>
                <a:latin typeface="Times New Roman" panose="02020603050405020304" pitchFamily="18" charset="0"/>
                <a:ea typeface="Times New Roman" panose="02020603050405020304" pitchFamily="18" charset="0"/>
              </a:rPr>
              <a:t>E</a:t>
            </a:r>
            <a:r>
              <a:rPr lang="es-ES" sz="1800" b="1" dirty="0">
                <a:solidFill>
                  <a:srgbClr val="FF0000"/>
                </a:solidFill>
                <a:effectLst/>
                <a:latin typeface="Times New Roman" panose="02020603050405020304" pitchFamily="18" charset="0"/>
                <a:ea typeface="Times New Roman" panose="02020603050405020304" pitchFamily="18" charset="0"/>
              </a:rPr>
              <a:t>xplotación de un rajo abierto </a:t>
            </a:r>
            <a:endParaRPr lang="es-PE" b="1" dirty="0">
              <a:solidFill>
                <a:srgbClr val="FF0000"/>
              </a:solidFill>
            </a:endParaRPr>
          </a:p>
        </p:txBody>
      </p:sp>
    </p:spTree>
    <p:extLst>
      <p:ext uri="{BB962C8B-B14F-4D97-AF65-F5344CB8AC3E}">
        <p14:creationId xmlns:p14="http://schemas.microsoft.com/office/powerpoint/2010/main" val="14934804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39C2DFF-59AD-45B1-BAF0-BACF2AE6F563}"/>
              </a:ext>
            </a:extLst>
          </p:cNvPr>
          <p:cNvSpPr>
            <a:spLocks noGrp="1" noChangeArrowheads="1"/>
          </p:cNvSpPr>
          <p:nvPr>
            <p:ph type="title"/>
          </p:nvPr>
        </p:nvSpPr>
        <p:spPr>
          <a:xfrm>
            <a:off x="1251678" y="118860"/>
            <a:ext cx="8002681" cy="643140"/>
          </a:xfrm>
        </p:spPr>
        <p:txBody>
          <a:bodyPr>
            <a:normAutofit/>
          </a:bodyPr>
          <a:lstStyle/>
          <a:p>
            <a:pPr marL="803275" indent="-803275" eaLnBrk="1" hangingPunct="1"/>
            <a:r>
              <a:rPr lang="en-US" altLang="es-PE" sz="3000" b="1" dirty="0">
                <a:solidFill>
                  <a:schemeClr val="accent3">
                    <a:lumMod val="75000"/>
                  </a:schemeClr>
                </a:solidFill>
              </a:rPr>
              <a:t>1.3. PARÁMETROS CLAVES DE PERFORACIÓN</a:t>
            </a:r>
          </a:p>
        </p:txBody>
      </p:sp>
      <p:sp>
        <p:nvSpPr>
          <p:cNvPr id="3" name="Marcador de fecha 2">
            <a:extLst>
              <a:ext uri="{FF2B5EF4-FFF2-40B4-BE49-F238E27FC236}">
                <a16:creationId xmlns:a16="http://schemas.microsoft.com/office/drawing/2014/main" id="{6524BA8E-77A9-46A1-A365-53128206B5FC}"/>
              </a:ext>
            </a:extLst>
          </p:cNvPr>
          <p:cNvSpPr>
            <a:spLocks noGrp="1"/>
          </p:cNvSpPr>
          <p:nvPr>
            <p:ph type="dt" sz="half" idx="10"/>
          </p:nvPr>
        </p:nvSpPr>
        <p:spPr/>
        <p:txBody>
          <a:bodyPr/>
          <a:lstStyle/>
          <a:p>
            <a:fld id="{A0522F7A-A569-4170-AC87-F1EEB9F3C951}" type="datetime1">
              <a:rPr lang="es-PE" smtClean="0"/>
              <a:t>8/11/2023</a:t>
            </a:fld>
            <a:endParaRPr lang="es-PE"/>
          </a:p>
        </p:txBody>
      </p:sp>
      <p:sp>
        <p:nvSpPr>
          <p:cNvPr id="2" name="Marcador de número de diapositiva 1">
            <a:extLst>
              <a:ext uri="{FF2B5EF4-FFF2-40B4-BE49-F238E27FC236}">
                <a16:creationId xmlns:a16="http://schemas.microsoft.com/office/drawing/2014/main" id="{94A7EC9F-D263-4C39-A43A-407BBE97CA96}"/>
              </a:ext>
            </a:extLst>
          </p:cNvPr>
          <p:cNvSpPr>
            <a:spLocks noGrp="1"/>
          </p:cNvSpPr>
          <p:nvPr>
            <p:ph type="sldNum" sz="quarter" idx="12"/>
          </p:nvPr>
        </p:nvSpPr>
        <p:spPr/>
        <p:txBody>
          <a:bodyPr/>
          <a:lstStyle/>
          <a:p>
            <a:fld id="{5981010B-86DA-4ADF-9F27-44166A92FBA2}" type="slidenum">
              <a:rPr lang="es-PE" smtClean="0"/>
              <a:t>27</a:t>
            </a:fld>
            <a:endParaRPr lang="es-PE"/>
          </a:p>
        </p:txBody>
      </p:sp>
      <p:sp>
        <p:nvSpPr>
          <p:cNvPr id="10" name="Rectangle 2">
            <a:extLst>
              <a:ext uri="{FF2B5EF4-FFF2-40B4-BE49-F238E27FC236}">
                <a16:creationId xmlns:a16="http://schemas.microsoft.com/office/drawing/2014/main" id="{4A1FB6A0-50C6-48A2-9E5A-45F433D2709E}"/>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b. Parámetros geométricos de la mina</a:t>
            </a:r>
          </a:p>
        </p:txBody>
      </p:sp>
      <p:grpSp>
        <p:nvGrpSpPr>
          <p:cNvPr id="79" name="Group 2">
            <a:extLst>
              <a:ext uri="{FF2B5EF4-FFF2-40B4-BE49-F238E27FC236}">
                <a16:creationId xmlns:a16="http://schemas.microsoft.com/office/drawing/2014/main" id="{F8A7D299-6BE7-4DF7-9A63-CF278FB73702}"/>
              </a:ext>
            </a:extLst>
          </p:cNvPr>
          <p:cNvGrpSpPr>
            <a:grpSpLocks/>
          </p:cNvGrpSpPr>
          <p:nvPr/>
        </p:nvGrpSpPr>
        <p:grpSpPr bwMode="auto">
          <a:xfrm>
            <a:off x="2600654" y="782916"/>
            <a:ext cx="7829550" cy="5592763"/>
            <a:chOff x="610" y="476"/>
            <a:chExt cx="4932" cy="3523"/>
          </a:xfrm>
        </p:grpSpPr>
        <p:grpSp>
          <p:nvGrpSpPr>
            <p:cNvPr id="80" name="Group 3">
              <a:extLst>
                <a:ext uri="{FF2B5EF4-FFF2-40B4-BE49-F238E27FC236}">
                  <a16:creationId xmlns:a16="http://schemas.microsoft.com/office/drawing/2014/main" id="{F2F3EE3D-7A01-4E4B-BF4F-91D48D0E9F82}"/>
                </a:ext>
              </a:extLst>
            </p:cNvPr>
            <p:cNvGrpSpPr>
              <a:grpSpLocks/>
            </p:cNvGrpSpPr>
            <p:nvPr/>
          </p:nvGrpSpPr>
          <p:grpSpPr bwMode="auto">
            <a:xfrm>
              <a:off x="649" y="825"/>
              <a:ext cx="4790" cy="3174"/>
              <a:chOff x="513" y="689"/>
              <a:chExt cx="4790" cy="3174"/>
            </a:xfrm>
          </p:grpSpPr>
          <p:sp>
            <p:nvSpPr>
              <p:cNvPr id="120" name="Freeform 4">
                <a:extLst>
                  <a:ext uri="{FF2B5EF4-FFF2-40B4-BE49-F238E27FC236}">
                    <a16:creationId xmlns:a16="http://schemas.microsoft.com/office/drawing/2014/main" id="{B9F6CC38-03EF-4A15-B7B5-025A2C88D166}"/>
                  </a:ext>
                </a:extLst>
              </p:cNvPr>
              <p:cNvSpPr>
                <a:spLocks/>
              </p:cNvSpPr>
              <p:nvPr/>
            </p:nvSpPr>
            <p:spPr bwMode="auto">
              <a:xfrm>
                <a:off x="513" y="689"/>
                <a:ext cx="4790" cy="3174"/>
              </a:xfrm>
              <a:custGeom>
                <a:avLst/>
                <a:gdLst>
                  <a:gd name="T0" fmla="*/ 0 w 4790"/>
                  <a:gd name="T1" fmla="*/ 2977 h 3174"/>
                  <a:gd name="T2" fmla="*/ 336 w 4790"/>
                  <a:gd name="T3" fmla="*/ 2977 h 3174"/>
                  <a:gd name="T4" fmla="*/ 420 w 4790"/>
                  <a:gd name="T5" fmla="*/ 2719 h 3174"/>
                  <a:gd name="T6" fmla="*/ 639 w 4790"/>
                  <a:gd name="T7" fmla="*/ 2719 h 3174"/>
                  <a:gd name="T8" fmla="*/ 768 w 4790"/>
                  <a:gd name="T9" fmla="*/ 2413 h 3174"/>
                  <a:gd name="T10" fmla="*/ 1011 w 4790"/>
                  <a:gd name="T11" fmla="*/ 2413 h 3174"/>
                  <a:gd name="T12" fmla="*/ 1131 w 4790"/>
                  <a:gd name="T13" fmla="*/ 2125 h 3174"/>
                  <a:gd name="T14" fmla="*/ 1371 w 4790"/>
                  <a:gd name="T15" fmla="*/ 2125 h 3174"/>
                  <a:gd name="T16" fmla="*/ 1467 w 4790"/>
                  <a:gd name="T17" fmla="*/ 1825 h 3174"/>
                  <a:gd name="T18" fmla="*/ 1725 w 4790"/>
                  <a:gd name="T19" fmla="*/ 1825 h 3174"/>
                  <a:gd name="T20" fmla="*/ 1824 w 4790"/>
                  <a:gd name="T21" fmla="*/ 1546 h 3174"/>
                  <a:gd name="T22" fmla="*/ 2541 w 4790"/>
                  <a:gd name="T23" fmla="*/ 1543 h 3174"/>
                  <a:gd name="T24" fmla="*/ 2646 w 4790"/>
                  <a:gd name="T25" fmla="*/ 1255 h 3174"/>
                  <a:gd name="T26" fmla="*/ 2907 w 4790"/>
                  <a:gd name="T27" fmla="*/ 1255 h 3174"/>
                  <a:gd name="T28" fmla="*/ 3006 w 4790"/>
                  <a:gd name="T29" fmla="*/ 961 h 3174"/>
                  <a:gd name="T30" fmla="*/ 3252 w 4790"/>
                  <a:gd name="T31" fmla="*/ 961 h 3174"/>
                  <a:gd name="T32" fmla="*/ 3336 w 4790"/>
                  <a:gd name="T33" fmla="*/ 682 h 3174"/>
                  <a:gd name="T34" fmla="*/ 3591 w 4790"/>
                  <a:gd name="T35" fmla="*/ 682 h 3174"/>
                  <a:gd name="T36" fmla="*/ 3687 w 4790"/>
                  <a:gd name="T37" fmla="*/ 388 h 3174"/>
                  <a:gd name="T38" fmla="*/ 3960 w 4790"/>
                  <a:gd name="T39" fmla="*/ 388 h 3174"/>
                  <a:gd name="T40" fmla="*/ 4070 w 4790"/>
                  <a:gd name="T41" fmla="*/ 75 h 3174"/>
                  <a:gd name="T42" fmla="*/ 4790 w 4790"/>
                  <a:gd name="T43" fmla="*/ 0 h 3174"/>
                  <a:gd name="T44" fmla="*/ 4790 w 4790"/>
                  <a:gd name="T45" fmla="*/ 238 h 3174"/>
                  <a:gd name="T46" fmla="*/ 4189 w 4790"/>
                  <a:gd name="T47" fmla="*/ 313 h 3174"/>
                  <a:gd name="T48" fmla="*/ 4126 w 4790"/>
                  <a:gd name="T49" fmla="*/ 494 h 3174"/>
                  <a:gd name="T50" fmla="*/ 2574 w 4790"/>
                  <a:gd name="T51" fmla="*/ 1822 h 3174"/>
                  <a:gd name="T52" fmla="*/ 1979 w 4790"/>
                  <a:gd name="T53" fmla="*/ 1822 h 3174"/>
                  <a:gd name="T54" fmla="*/ 414 w 4790"/>
                  <a:gd name="T55" fmla="*/ 3174 h 3174"/>
                  <a:gd name="T56" fmla="*/ 7 w 4790"/>
                  <a:gd name="T57" fmla="*/ 3174 h 3174"/>
                  <a:gd name="T58" fmla="*/ 0 w 4790"/>
                  <a:gd name="T59" fmla="*/ 2986 h 317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790"/>
                  <a:gd name="T91" fmla="*/ 0 h 3174"/>
                  <a:gd name="T92" fmla="*/ 4790 w 4790"/>
                  <a:gd name="T93" fmla="*/ 3174 h 317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790" h="3174">
                    <a:moveTo>
                      <a:pt x="0" y="2977"/>
                    </a:moveTo>
                    <a:lnTo>
                      <a:pt x="336" y="2977"/>
                    </a:lnTo>
                    <a:lnTo>
                      <a:pt x="420" y="2719"/>
                    </a:lnTo>
                    <a:lnTo>
                      <a:pt x="639" y="2719"/>
                    </a:lnTo>
                    <a:lnTo>
                      <a:pt x="768" y="2413"/>
                    </a:lnTo>
                    <a:lnTo>
                      <a:pt x="1011" y="2413"/>
                    </a:lnTo>
                    <a:lnTo>
                      <a:pt x="1131" y="2125"/>
                    </a:lnTo>
                    <a:lnTo>
                      <a:pt x="1371" y="2125"/>
                    </a:lnTo>
                    <a:lnTo>
                      <a:pt x="1467" y="1825"/>
                    </a:lnTo>
                    <a:lnTo>
                      <a:pt x="1725" y="1825"/>
                    </a:lnTo>
                    <a:lnTo>
                      <a:pt x="1824" y="1546"/>
                    </a:lnTo>
                    <a:lnTo>
                      <a:pt x="2541" y="1543"/>
                    </a:lnTo>
                    <a:lnTo>
                      <a:pt x="2646" y="1255"/>
                    </a:lnTo>
                    <a:lnTo>
                      <a:pt x="2907" y="1255"/>
                    </a:lnTo>
                    <a:lnTo>
                      <a:pt x="3006" y="961"/>
                    </a:lnTo>
                    <a:lnTo>
                      <a:pt x="3252" y="961"/>
                    </a:lnTo>
                    <a:lnTo>
                      <a:pt x="3336" y="682"/>
                    </a:lnTo>
                    <a:lnTo>
                      <a:pt x="3591" y="682"/>
                    </a:lnTo>
                    <a:lnTo>
                      <a:pt x="3687" y="388"/>
                    </a:lnTo>
                    <a:lnTo>
                      <a:pt x="3960" y="388"/>
                    </a:lnTo>
                    <a:lnTo>
                      <a:pt x="4070" y="75"/>
                    </a:lnTo>
                    <a:lnTo>
                      <a:pt x="4790" y="0"/>
                    </a:lnTo>
                    <a:lnTo>
                      <a:pt x="4790" y="238"/>
                    </a:lnTo>
                    <a:lnTo>
                      <a:pt x="4189" y="313"/>
                    </a:lnTo>
                    <a:lnTo>
                      <a:pt x="4126" y="494"/>
                    </a:lnTo>
                    <a:lnTo>
                      <a:pt x="2574" y="1822"/>
                    </a:lnTo>
                    <a:lnTo>
                      <a:pt x="1979" y="1822"/>
                    </a:lnTo>
                    <a:lnTo>
                      <a:pt x="414" y="3174"/>
                    </a:lnTo>
                    <a:lnTo>
                      <a:pt x="7" y="3174"/>
                    </a:lnTo>
                    <a:lnTo>
                      <a:pt x="0" y="2986"/>
                    </a:lnTo>
                  </a:path>
                </a:pathLst>
              </a:custGeom>
              <a:solidFill>
                <a:srgbClr val="F0EBB8"/>
              </a:solidFill>
              <a:ln>
                <a:noFill/>
              </a:ln>
              <a:extLst>
                <a:ext uri="{91240B29-F687-4F45-9708-019B960494DF}">
                  <a14:hiddenLine xmlns:a14="http://schemas.microsoft.com/office/drawing/2010/main" w="6350">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ES" altLang="es-PE" dirty="0"/>
              </a:p>
            </p:txBody>
          </p:sp>
          <p:sp>
            <p:nvSpPr>
              <p:cNvPr id="121" name="Freeform 5">
                <a:extLst>
                  <a:ext uri="{FF2B5EF4-FFF2-40B4-BE49-F238E27FC236}">
                    <a16:creationId xmlns:a16="http://schemas.microsoft.com/office/drawing/2014/main" id="{13902BD8-3FEA-4A93-8585-7E2BA2636C98}"/>
                  </a:ext>
                </a:extLst>
              </p:cNvPr>
              <p:cNvSpPr>
                <a:spLocks/>
              </p:cNvSpPr>
              <p:nvPr/>
            </p:nvSpPr>
            <p:spPr bwMode="auto">
              <a:xfrm>
                <a:off x="513" y="689"/>
                <a:ext cx="4790" cy="2977"/>
              </a:xfrm>
              <a:custGeom>
                <a:avLst/>
                <a:gdLst>
                  <a:gd name="T0" fmla="*/ 0 w 4790"/>
                  <a:gd name="T1" fmla="*/ 2977 h 2977"/>
                  <a:gd name="T2" fmla="*/ 336 w 4790"/>
                  <a:gd name="T3" fmla="*/ 2977 h 2977"/>
                  <a:gd name="T4" fmla="*/ 420 w 4790"/>
                  <a:gd name="T5" fmla="*/ 2719 h 2977"/>
                  <a:gd name="T6" fmla="*/ 639 w 4790"/>
                  <a:gd name="T7" fmla="*/ 2719 h 2977"/>
                  <a:gd name="T8" fmla="*/ 768 w 4790"/>
                  <a:gd name="T9" fmla="*/ 2413 h 2977"/>
                  <a:gd name="T10" fmla="*/ 1011 w 4790"/>
                  <a:gd name="T11" fmla="*/ 2413 h 2977"/>
                  <a:gd name="T12" fmla="*/ 1131 w 4790"/>
                  <a:gd name="T13" fmla="*/ 2125 h 2977"/>
                  <a:gd name="T14" fmla="*/ 1371 w 4790"/>
                  <a:gd name="T15" fmla="*/ 2125 h 2977"/>
                  <a:gd name="T16" fmla="*/ 1467 w 4790"/>
                  <a:gd name="T17" fmla="*/ 1825 h 2977"/>
                  <a:gd name="T18" fmla="*/ 1725 w 4790"/>
                  <a:gd name="T19" fmla="*/ 1825 h 2977"/>
                  <a:gd name="T20" fmla="*/ 1824 w 4790"/>
                  <a:gd name="T21" fmla="*/ 1546 h 2977"/>
                  <a:gd name="T22" fmla="*/ 2541 w 4790"/>
                  <a:gd name="T23" fmla="*/ 1543 h 2977"/>
                  <a:gd name="T24" fmla="*/ 2646 w 4790"/>
                  <a:gd name="T25" fmla="*/ 1255 h 2977"/>
                  <a:gd name="T26" fmla="*/ 2907 w 4790"/>
                  <a:gd name="T27" fmla="*/ 1255 h 2977"/>
                  <a:gd name="T28" fmla="*/ 3006 w 4790"/>
                  <a:gd name="T29" fmla="*/ 961 h 2977"/>
                  <a:gd name="T30" fmla="*/ 3252 w 4790"/>
                  <a:gd name="T31" fmla="*/ 961 h 2977"/>
                  <a:gd name="T32" fmla="*/ 3336 w 4790"/>
                  <a:gd name="T33" fmla="*/ 682 h 2977"/>
                  <a:gd name="T34" fmla="*/ 3591 w 4790"/>
                  <a:gd name="T35" fmla="*/ 682 h 2977"/>
                  <a:gd name="T36" fmla="*/ 3687 w 4790"/>
                  <a:gd name="T37" fmla="*/ 388 h 2977"/>
                  <a:gd name="T38" fmla="*/ 3960 w 4790"/>
                  <a:gd name="T39" fmla="*/ 388 h 2977"/>
                  <a:gd name="T40" fmla="*/ 4070 w 4790"/>
                  <a:gd name="T41" fmla="*/ 75 h 2977"/>
                  <a:gd name="T42" fmla="*/ 4790 w 4790"/>
                  <a:gd name="T43" fmla="*/ 0 h 29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90"/>
                  <a:gd name="T67" fmla="*/ 0 h 2977"/>
                  <a:gd name="T68" fmla="*/ 4790 w 4790"/>
                  <a:gd name="T69" fmla="*/ 2977 h 29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90" h="2977">
                    <a:moveTo>
                      <a:pt x="0" y="2977"/>
                    </a:moveTo>
                    <a:lnTo>
                      <a:pt x="336" y="2977"/>
                    </a:lnTo>
                    <a:lnTo>
                      <a:pt x="420" y="2719"/>
                    </a:lnTo>
                    <a:lnTo>
                      <a:pt x="639" y="2719"/>
                    </a:lnTo>
                    <a:lnTo>
                      <a:pt x="768" y="2413"/>
                    </a:lnTo>
                    <a:lnTo>
                      <a:pt x="1011" y="2413"/>
                    </a:lnTo>
                    <a:lnTo>
                      <a:pt x="1131" y="2125"/>
                    </a:lnTo>
                    <a:lnTo>
                      <a:pt x="1371" y="2125"/>
                    </a:lnTo>
                    <a:lnTo>
                      <a:pt x="1467" y="1825"/>
                    </a:lnTo>
                    <a:lnTo>
                      <a:pt x="1725" y="1825"/>
                    </a:lnTo>
                    <a:lnTo>
                      <a:pt x="1824" y="1546"/>
                    </a:lnTo>
                    <a:lnTo>
                      <a:pt x="2541" y="1543"/>
                    </a:lnTo>
                    <a:lnTo>
                      <a:pt x="2646" y="1255"/>
                    </a:lnTo>
                    <a:lnTo>
                      <a:pt x="2907" y="1255"/>
                    </a:lnTo>
                    <a:lnTo>
                      <a:pt x="3006" y="961"/>
                    </a:lnTo>
                    <a:lnTo>
                      <a:pt x="3252" y="961"/>
                    </a:lnTo>
                    <a:lnTo>
                      <a:pt x="3336" y="682"/>
                    </a:lnTo>
                    <a:lnTo>
                      <a:pt x="3591" y="682"/>
                    </a:lnTo>
                    <a:lnTo>
                      <a:pt x="3687" y="388"/>
                    </a:lnTo>
                    <a:lnTo>
                      <a:pt x="3960" y="388"/>
                    </a:lnTo>
                    <a:lnTo>
                      <a:pt x="4070" y="75"/>
                    </a:lnTo>
                    <a:lnTo>
                      <a:pt x="479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ES" altLang="es-PE"/>
              </a:p>
            </p:txBody>
          </p:sp>
        </p:grpSp>
        <p:sp>
          <p:nvSpPr>
            <p:cNvPr id="81" name="Rectangle 6">
              <a:extLst>
                <a:ext uri="{FF2B5EF4-FFF2-40B4-BE49-F238E27FC236}">
                  <a16:creationId xmlns:a16="http://schemas.microsoft.com/office/drawing/2014/main" id="{963591DB-C415-44F7-9E86-760FF0AC86B5}"/>
                </a:ext>
              </a:extLst>
            </p:cNvPr>
            <p:cNvSpPr>
              <a:spLocks noChangeArrowheads="1"/>
            </p:cNvSpPr>
            <p:nvPr/>
          </p:nvSpPr>
          <p:spPr bwMode="auto">
            <a:xfrm>
              <a:off x="1191" y="3633"/>
              <a:ext cx="5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800" b="1">
                  <a:solidFill>
                    <a:srgbClr val="000000"/>
                  </a:solidFill>
                </a:rPr>
                <a:t>ANGULO CARA DE BANCO</a:t>
              </a:r>
              <a:endParaRPr lang="es-CL" altLang="es-PE" sz="800">
                <a:latin typeface="Times New Roman" panose="02020603050405020304" pitchFamily="18" charset="0"/>
              </a:endParaRPr>
            </a:p>
          </p:txBody>
        </p:sp>
        <p:sp>
          <p:nvSpPr>
            <p:cNvPr id="82" name="Text Box 7">
              <a:extLst>
                <a:ext uri="{FF2B5EF4-FFF2-40B4-BE49-F238E27FC236}">
                  <a16:creationId xmlns:a16="http://schemas.microsoft.com/office/drawing/2014/main" id="{4A7BAA83-C86E-495A-ADE4-7CCDB39B4818}"/>
                </a:ext>
              </a:extLst>
            </p:cNvPr>
            <p:cNvSpPr txBox="1">
              <a:spLocks noChangeArrowheads="1"/>
            </p:cNvSpPr>
            <p:nvPr/>
          </p:nvSpPr>
          <p:spPr bwMode="auto">
            <a:xfrm>
              <a:off x="1707" y="3593"/>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L" altLang="es-PE" sz="1400">
                  <a:latin typeface="Symbol" panose="05050102010706020507" pitchFamily="18" charset="2"/>
                </a:rPr>
                <a:t>a</a:t>
              </a:r>
              <a:r>
                <a:rPr lang="es-CL" altLang="es-PE" sz="1000" baseline="-25000"/>
                <a:t> b</a:t>
              </a:r>
              <a:endParaRPr lang="es-ES" altLang="es-PE" sz="1000" baseline="-25000"/>
            </a:p>
          </p:txBody>
        </p:sp>
        <p:sp>
          <p:nvSpPr>
            <p:cNvPr id="83" name="Line 8">
              <a:extLst>
                <a:ext uri="{FF2B5EF4-FFF2-40B4-BE49-F238E27FC236}">
                  <a16:creationId xmlns:a16="http://schemas.microsoft.com/office/drawing/2014/main" id="{F7B714B1-8A7E-4823-B0CD-C33775352A18}"/>
                </a:ext>
              </a:extLst>
            </p:cNvPr>
            <p:cNvSpPr>
              <a:spLocks noChangeShapeType="1"/>
            </p:cNvSpPr>
            <p:nvPr/>
          </p:nvSpPr>
          <p:spPr bwMode="auto">
            <a:xfrm>
              <a:off x="987" y="3805"/>
              <a:ext cx="4270"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s-PE"/>
            </a:p>
          </p:txBody>
        </p:sp>
        <p:sp>
          <p:nvSpPr>
            <p:cNvPr id="84" name="Line 9">
              <a:extLst>
                <a:ext uri="{FF2B5EF4-FFF2-40B4-BE49-F238E27FC236}">
                  <a16:creationId xmlns:a16="http://schemas.microsoft.com/office/drawing/2014/main" id="{76CFECDA-F4DF-4B6A-98F3-8610DA614D3E}"/>
                </a:ext>
              </a:extLst>
            </p:cNvPr>
            <p:cNvSpPr>
              <a:spLocks noChangeShapeType="1"/>
            </p:cNvSpPr>
            <p:nvPr/>
          </p:nvSpPr>
          <p:spPr bwMode="auto">
            <a:xfrm flipV="1">
              <a:off x="981" y="2196"/>
              <a:ext cx="1954" cy="1609"/>
            </a:xfrm>
            <a:prstGeom prst="line">
              <a:avLst/>
            </a:prstGeom>
            <a:noFill/>
            <a:ln w="6350">
              <a:solidFill>
                <a:srgbClr val="FF0000"/>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85" name="Line 10">
              <a:extLst>
                <a:ext uri="{FF2B5EF4-FFF2-40B4-BE49-F238E27FC236}">
                  <a16:creationId xmlns:a16="http://schemas.microsoft.com/office/drawing/2014/main" id="{B44AF0A8-EEBB-4F06-9273-A77DE350AB17}"/>
                </a:ext>
              </a:extLst>
            </p:cNvPr>
            <p:cNvSpPr>
              <a:spLocks noChangeShapeType="1"/>
            </p:cNvSpPr>
            <p:nvPr/>
          </p:nvSpPr>
          <p:spPr bwMode="auto">
            <a:xfrm flipV="1">
              <a:off x="3202" y="760"/>
              <a:ext cx="1954" cy="1609"/>
            </a:xfrm>
            <a:prstGeom prst="line">
              <a:avLst/>
            </a:prstGeom>
            <a:noFill/>
            <a:ln w="6350">
              <a:solidFill>
                <a:srgbClr val="FF0000"/>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86" name="Freeform 11">
              <a:extLst>
                <a:ext uri="{FF2B5EF4-FFF2-40B4-BE49-F238E27FC236}">
                  <a16:creationId xmlns:a16="http://schemas.microsoft.com/office/drawing/2014/main" id="{F8068543-010A-42A3-A058-5774A20F440E}"/>
                </a:ext>
              </a:extLst>
            </p:cNvPr>
            <p:cNvSpPr>
              <a:spLocks/>
            </p:cNvSpPr>
            <p:nvPr/>
          </p:nvSpPr>
          <p:spPr bwMode="auto">
            <a:xfrm>
              <a:off x="1060" y="3607"/>
              <a:ext cx="153" cy="198"/>
            </a:xfrm>
            <a:custGeom>
              <a:avLst/>
              <a:gdLst>
                <a:gd name="T0" fmla="*/ 153 w 153"/>
                <a:gd name="T1" fmla="*/ 198 h 198"/>
                <a:gd name="T2" fmla="*/ 123 w 153"/>
                <a:gd name="T3" fmla="*/ 87 h 198"/>
                <a:gd name="T4" fmla="*/ 0 w 153"/>
                <a:gd name="T5" fmla="*/ 0 h 198"/>
                <a:gd name="T6" fmla="*/ 0 60000 65536"/>
                <a:gd name="T7" fmla="*/ 0 60000 65536"/>
                <a:gd name="T8" fmla="*/ 0 60000 65536"/>
                <a:gd name="T9" fmla="*/ 0 w 153"/>
                <a:gd name="T10" fmla="*/ 0 h 198"/>
                <a:gd name="T11" fmla="*/ 153 w 153"/>
                <a:gd name="T12" fmla="*/ 198 h 198"/>
              </a:gdLst>
              <a:ahLst/>
              <a:cxnLst>
                <a:cxn ang="T6">
                  <a:pos x="T0" y="T1"/>
                </a:cxn>
                <a:cxn ang="T7">
                  <a:pos x="T2" y="T3"/>
                </a:cxn>
                <a:cxn ang="T8">
                  <a:pos x="T4" y="T5"/>
                </a:cxn>
              </a:cxnLst>
              <a:rect l="T9" t="T10" r="T11" b="T12"/>
              <a:pathLst>
                <a:path w="153" h="198">
                  <a:moveTo>
                    <a:pt x="153" y="198"/>
                  </a:moveTo>
                  <a:cubicBezTo>
                    <a:pt x="148" y="180"/>
                    <a:pt x="148" y="120"/>
                    <a:pt x="123" y="87"/>
                  </a:cubicBezTo>
                  <a:cubicBezTo>
                    <a:pt x="98" y="54"/>
                    <a:pt x="26" y="18"/>
                    <a:pt x="0" y="0"/>
                  </a:cubicBezTo>
                </a:path>
              </a:pathLst>
            </a:custGeom>
            <a:noFill/>
            <a:ln w="63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ES" altLang="es-PE"/>
            </a:p>
          </p:txBody>
        </p:sp>
        <p:sp>
          <p:nvSpPr>
            <p:cNvPr id="87" name="Freeform 12">
              <a:extLst>
                <a:ext uri="{FF2B5EF4-FFF2-40B4-BE49-F238E27FC236}">
                  <a16:creationId xmlns:a16="http://schemas.microsoft.com/office/drawing/2014/main" id="{1988ECA2-9AC3-454A-8B31-70693B2E6083}"/>
                </a:ext>
              </a:extLst>
            </p:cNvPr>
            <p:cNvSpPr>
              <a:spLocks/>
            </p:cNvSpPr>
            <p:nvPr/>
          </p:nvSpPr>
          <p:spPr bwMode="auto">
            <a:xfrm>
              <a:off x="1803" y="3123"/>
              <a:ext cx="366" cy="688"/>
            </a:xfrm>
            <a:custGeom>
              <a:avLst/>
              <a:gdLst>
                <a:gd name="T0" fmla="*/ 286 w 366"/>
                <a:gd name="T1" fmla="*/ 688 h 688"/>
                <a:gd name="T2" fmla="*/ 318 w 366"/>
                <a:gd name="T3" fmla="*/ 287 h 688"/>
                <a:gd name="T4" fmla="*/ 0 w 366"/>
                <a:gd name="T5" fmla="*/ 0 h 688"/>
                <a:gd name="T6" fmla="*/ 0 60000 65536"/>
                <a:gd name="T7" fmla="*/ 0 60000 65536"/>
                <a:gd name="T8" fmla="*/ 0 60000 65536"/>
                <a:gd name="T9" fmla="*/ 0 w 366"/>
                <a:gd name="T10" fmla="*/ 0 h 688"/>
                <a:gd name="T11" fmla="*/ 366 w 366"/>
                <a:gd name="T12" fmla="*/ 688 h 688"/>
              </a:gdLst>
              <a:ahLst/>
              <a:cxnLst>
                <a:cxn ang="T6">
                  <a:pos x="T0" y="T1"/>
                </a:cxn>
                <a:cxn ang="T7">
                  <a:pos x="T2" y="T3"/>
                </a:cxn>
                <a:cxn ang="T8">
                  <a:pos x="T4" y="T5"/>
                </a:cxn>
              </a:cxnLst>
              <a:rect l="T9" t="T10" r="T11" b="T12"/>
              <a:pathLst>
                <a:path w="366" h="688">
                  <a:moveTo>
                    <a:pt x="286" y="688"/>
                  </a:moveTo>
                  <a:cubicBezTo>
                    <a:pt x="291" y="621"/>
                    <a:pt x="366" y="402"/>
                    <a:pt x="318" y="287"/>
                  </a:cubicBezTo>
                  <a:cubicBezTo>
                    <a:pt x="270" y="172"/>
                    <a:pt x="66" y="60"/>
                    <a:pt x="0" y="0"/>
                  </a:cubicBezTo>
                </a:path>
              </a:pathLst>
            </a:custGeom>
            <a:noFill/>
            <a:ln w="6350">
              <a:solidFill>
                <a:srgbClr val="FF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ES" altLang="es-PE"/>
            </a:p>
          </p:txBody>
        </p:sp>
        <p:sp>
          <p:nvSpPr>
            <p:cNvPr id="88" name="Rectangle 13">
              <a:extLst>
                <a:ext uri="{FF2B5EF4-FFF2-40B4-BE49-F238E27FC236}">
                  <a16:creationId xmlns:a16="http://schemas.microsoft.com/office/drawing/2014/main" id="{8037BAEE-C7DB-4B9C-96CA-F998EF0CAD00}"/>
                </a:ext>
              </a:extLst>
            </p:cNvPr>
            <p:cNvSpPr>
              <a:spLocks noChangeArrowheads="1"/>
            </p:cNvSpPr>
            <p:nvPr/>
          </p:nvSpPr>
          <p:spPr bwMode="auto">
            <a:xfrm>
              <a:off x="2131" y="3329"/>
              <a:ext cx="5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800" b="1">
                  <a:solidFill>
                    <a:srgbClr val="FF0000"/>
                  </a:solidFill>
                </a:rPr>
                <a:t>ANGULO INTERRAMPA</a:t>
              </a:r>
              <a:endParaRPr lang="es-CL" altLang="es-PE" sz="800">
                <a:solidFill>
                  <a:srgbClr val="FF0000"/>
                </a:solidFill>
                <a:latin typeface="Times New Roman" panose="02020603050405020304" pitchFamily="18" charset="0"/>
              </a:endParaRPr>
            </a:p>
          </p:txBody>
        </p:sp>
        <p:sp>
          <p:nvSpPr>
            <p:cNvPr id="89" name="Text Box 14">
              <a:extLst>
                <a:ext uri="{FF2B5EF4-FFF2-40B4-BE49-F238E27FC236}">
                  <a16:creationId xmlns:a16="http://schemas.microsoft.com/office/drawing/2014/main" id="{772F0B61-6483-4E34-962D-C199B6388E5B}"/>
                </a:ext>
              </a:extLst>
            </p:cNvPr>
            <p:cNvSpPr txBox="1">
              <a:spLocks noChangeArrowheads="1"/>
            </p:cNvSpPr>
            <p:nvPr/>
          </p:nvSpPr>
          <p:spPr bwMode="auto">
            <a:xfrm>
              <a:off x="2289" y="3449"/>
              <a:ext cx="2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L" altLang="es-PE" sz="1400">
                  <a:solidFill>
                    <a:srgbClr val="FF0000"/>
                  </a:solidFill>
                  <a:latin typeface="Symbol" panose="05050102010706020507" pitchFamily="18" charset="2"/>
                </a:rPr>
                <a:t>a</a:t>
              </a:r>
              <a:r>
                <a:rPr lang="es-CL" altLang="es-PE" sz="1000" baseline="-25000">
                  <a:solidFill>
                    <a:srgbClr val="FF0000"/>
                  </a:solidFill>
                </a:rPr>
                <a:t> r</a:t>
              </a:r>
              <a:endParaRPr lang="es-ES" altLang="es-PE" sz="1000" baseline="-25000">
                <a:solidFill>
                  <a:srgbClr val="FF0000"/>
                </a:solidFill>
              </a:endParaRPr>
            </a:p>
          </p:txBody>
        </p:sp>
        <p:sp>
          <p:nvSpPr>
            <p:cNvPr id="90" name="Line 15">
              <a:extLst>
                <a:ext uri="{FF2B5EF4-FFF2-40B4-BE49-F238E27FC236}">
                  <a16:creationId xmlns:a16="http://schemas.microsoft.com/office/drawing/2014/main" id="{669D4AB3-F962-4A5E-8657-8D14D5C418A4}"/>
                </a:ext>
              </a:extLst>
            </p:cNvPr>
            <p:cNvSpPr>
              <a:spLocks noChangeShapeType="1"/>
            </p:cNvSpPr>
            <p:nvPr/>
          </p:nvSpPr>
          <p:spPr bwMode="auto">
            <a:xfrm flipH="1">
              <a:off x="618" y="3241"/>
              <a:ext cx="801"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s-PE"/>
            </a:p>
          </p:txBody>
        </p:sp>
        <p:sp>
          <p:nvSpPr>
            <p:cNvPr id="91" name="Line 16">
              <a:extLst>
                <a:ext uri="{FF2B5EF4-FFF2-40B4-BE49-F238E27FC236}">
                  <a16:creationId xmlns:a16="http://schemas.microsoft.com/office/drawing/2014/main" id="{B17266F9-4D7F-41D9-A3D6-642CF6F330DF}"/>
                </a:ext>
              </a:extLst>
            </p:cNvPr>
            <p:cNvSpPr>
              <a:spLocks noChangeShapeType="1"/>
            </p:cNvSpPr>
            <p:nvPr/>
          </p:nvSpPr>
          <p:spPr bwMode="auto">
            <a:xfrm flipH="1">
              <a:off x="610" y="2951"/>
              <a:ext cx="1195"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s-PE"/>
            </a:p>
          </p:txBody>
        </p:sp>
        <p:sp>
          <p:nvSpPr>
            <p:cNvPr id="92" name="Rectangle 17">
              <a:extLst>
                <a:ext uri="{FF2B5EF4-FFF2-40B4-BE49-F238E27FC236}">
                  <a16:creationId xmlns:a16="http://schemas.microsoft.com/office/drawing/2014/main" id="{B16ACD45-4885-4BE9-8247-4F00D44CE4C9}"/>
                </a:ext>
              </a:extLst>
            </p:cNvPr>
            <p:cNvSpPr>
              <a:spLocks noChangeArrowheads="1"/>
            </p:cNvSpPr>
            <p:nvPr/>
          </p:nvSpPr>
          <p:spPr bwMode="auto">
            <a:xfrm>
              <a:off x="732" y="3017"/>
              <a:ext cx="5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800" b="1">
                  <a:solidFill>
                    <a:srgbClr val="000000"/>
                  </a:solidFill>
                </a:rPr>
                <a:t>ALTURA DE BANCO</a:t>
              </a:r>
              <a:endParaRPr lang="es-CL" altLang="es-PE" sz="800">
                <a:latin typeface="Times New Roman" panose="02020603050405020304" pitchFamily="18" charset="0"/>
              </a:endParaRPr>
            </a:p>
          </p:txBody>
        </p:sp>
        <p:sp>
          <p:nvSpPr>
            <p:cNvPr id="93" name="Rectangle 18">
              <a:extLst>
                <a:ext uri="{FF2B5EF4-FFF2-40B4-BE49-F238E27FC236}">
                  <a16:creationId xmlns:a16="http://schemas.microsoft.com/office/drawing/2014/main" id="{8C03AED3-2C99-4EF5-B3E4-6D6BC456E0FB}"/>
                </a:ext>
              </a:extLst>
            </p:cNvPr>
            <p:cNvSpPr>
              <a:spLocks noChangeArrowheads="1"/>
            </p:cNvSpPr>
            <p:nvPr/>
          </p:nvSpPr>
          <p:spPr bwMode="auto">
            <a:xfrm>
              <a:off x="1200" y="3047"/>
              <a:ext cx="24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1000" b="1">
                  <a:solidFill>
                    <a:srgbClr val="000000"/>
                  </a:solidFill>
                </a:rPr>
                <a:t>h</a:t>
              </a:r>
              <a:r>
                <a:rPr lang="es-CL" altLang="es-PE" sz="1000" b="1" baseline="-25000">
                  <a:solidFill>
                    <a:srgbClr val="000000"/>
                  </a:solidFill>
                </a:rPr>
                <a:t> b</a:t>
              </a:r>
              <a:endParaRPr lang="es-CL" altLang="es-PE" sz="1000" baseline="-25000">
                <a:latin typeface="Times New Roman" panose="02020603050405020304" pitchFamily="18" charset="0"/>
              </a:endParaRPr>
            </a:p>
          </p:txBody>
        </p:sp>
        <p:sp>
          <p:nvSpPr>
            <p:cNvPr id="94" name="Line 19">
              <a:extLst>
                <a:ext uri="{FF2B5EF4-FFF2-40B4-BE49-F238E27FC236}">
                  <a16:creationId xmlns:a16="http://schemas.microsoft.com/office/drawing/2014/main" id="{C4BE2881-5657-45FE-8587-59517995A2EC}"/>
                </a:ext>
              </a:extLst>
            </p:cNvPr>
            <p:cNvSpPr>
              <a:spLocks noChangeShapeType="1"/>
            </p:cNvSpPr>
            <p:nvPr/>
          </p:nvSpPr>
          <p:spPr bwMode="auto">
            <a:xfrm flipV="1">
              <a:off x="674" y="2947"/>
              <a:ext cx="0" cy="288"/>
            </a:xfrm>
            <a:prstGeom prst="line">
              <a:avLst/>
            </a:prstGeom>
            <a:noFill/>
            <a:ln w="63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s-PE"/>
            </a:p>
          </p:txBody>
        </p:sp>
        <p:sp>
          <p:nvSpPr>
            <p:cNvPr id="95" name="Line 20">
              <a:extLst>
                <a:ext uri="{FF2B5EF4-FFF2-40B4-BE49-F238E27FC236}">
                  <a16:creationId xmlns:a16="http://schemas.microsoft.com/office/drawing/2014/main" id="{8EB922AD-5C5C-4ADB-AC18-2FCA5249A026}"/>
                </a:ext>
              </a:extLst>
            </p:cNvPr>
            <p:cNvSpPr>
              <a:spLocks noChangeShapeType="1"/>
            </p:cNvSpPr>
            <p:nvPr/>
          </p:nvSpPr>
          <p:spPr bwMode="auto">
            <a:xfrm>
              <a:off x="3177" y="2375"/>
              <a:ext cx="1321"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s-PE"/>
            </a:p>
          </p:txBody>
        </p:sp>
        <p:sp>
          <p:nvSpPr>
            <p:cNvPr id="96" name="Freeform 21">
              <a:extLst>
                <a:ext uri="{FF2B5EF4-FFF2-40B4-BE49-F238E27FC236}">
                  <a16:creationId xmlns:a16="http://schemas.microsoft.com/office/drawing/2014/main" id="{CEF4590A-6512-4396-830F-AC084558F8FF}"/>
                </a:ext>
              </a:extLst>
            </p:cNvPr>
            <p:cNvSpPr>
              <a:spLocks/>
            </p:cNvSpPr>
            <p:nvPr/>
          </p:nvSpPr>
          <p:spPr bwMode="auto">
            <a:xfrm>
              <a:off x="4034" y="1685"/>
              <a:ext cx="366" cy="688"/>
            </a:xfrm>
            <a:custGeom>
              <a:avLst/>
              <a:gdLst>
                <a:gd name="T0" fmla="*/ 286 w 366"/>
                <a:gd name="T1" fmla="*/ 688 h 688"/>
                <a:gd name="T2" fmla="*/ 318 w 366"/>
                <a:gd name="T3" fmla="*/ 287 h 688"/>
                <a:gd name="T4" fmla="*/ 0 w 366"/>
                <a:gd name="T5" fmla="*/ 0 h 688"/>
                <a:gd name="T6" fmla="*/ 0 60000 65536"/>
                <a:gd name="T7" fmla="*/ 0 60000 65536"/>
                <a:gd name="T8" fmla="*/ 0 60000 65536"/>
                <a:gd name="T9" fmla="*/ 0 w 366"/>
                <a:gd name="T10" fmla="*/ 0 h 688"/>
                <a:gd name="T11" fmla="*/ 366 w 366"/>
                <a:gd name="T12" fmla="*/ 688 h 688"/>
              </a:gdLst>
              <a:ahLst/>
              <a:cxnLst>
                <a:cxn ang="T6">
                  <a:pos x="T0" y="T1"/>
                </a:cxn>
                <a:cxn ang="T7">
                  <a:pos x="T2" y="T3"/>
                </a:cxn>
                <a:cxn ang="T8">
                  <a:pos x="T4" y="T5"/>
                </a:cxn>
              </a:cxnLst>
              <a:rect l="T9" t="T10" r="T11" b="T12"/>
              <a:pathLst>
                <a:path w="366" h="688">
                  <a:moveTo>
                    <a:pt x="286" y="688"/>
                  </a:moveTo>
                  <a:cubicBezTo>
                    <a:pt x="291" y="621"/>
                    <a:pt x="366" y="402"/>
                    <a:pt x="318" y="287"/>
                  </a:cubicBezTo>
                  <a:cubicBezTo>
                    <a:pt x="270" y="172"/>
                    <a:pt x="66" y="60"/>
                    <a:pt x="0" y="0"/>
                  </a:cubicBezTo>
                </a:path>
              </a:pathLst>
            </a:custGeom>
            <a:noFill/>
            <a:ln w="6350">
              <a:solidFill>
                <a:srgbClr val="FF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ES" altLang="es-PE"/>
            </a:p>
          </p:txBody>
        </p:sp>
        <p:sp>
          <p:nvSpPr>
            <p:cNvPr id="97" name="Rectangle 22">
              <a:extLst>
                <a:ext uri="{FF2B5EF4-FFF2-40B4-BE49-F238E27FC236}">
                  <a16:creationId xmlns:a16="http://schemas.microsoft.com/office/drawing/2014/main" id="{3B0FA97C-6D54-432B-95AB-B3C7851E69AD}"/>
                </a:ext>
              </a:extLst>
            </p:cNvPr>
            <p:cNvSpPr>
              <a:spLocks noChangeArrowheads="1"/>
            </p:cNvSpPr>
            <p:nvPr/>
          </p:nvSpPr>
          <p:spPr bwMode="auto">
            <a:xfrm>
              <a:off x="4390" y="1877"/>
              <a:ext cx="5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800" b="1">
                  <a:solidFill>
                    <a:srgbClr val="FF0000"/>
                  </a:solidFill>
                </a:rPr>
                <a:t>ANGULO INTERRAMPA</a:t>
              </a:r>
              <a:endParaRPr lang="es-CL" altLang="es-PE" sz="800">
                <a:solidFill>
                  <a:srgbClr val="FF0000"/>
                </a:solidFill>
                <a:latin typeface="Times New Roman" panose="02020603050405020304" pitchFamily="18" charset="0"/>
              </a:endParaRPr>
            </a:p>
          </p:txBody>
        </p:sp>
        <p:sp>
          <p:nvSpPr>
            <p:cNvPr id="98" name="Text Box 23">
              <a:extLst>
                <a:ext uri="{FF2B5EF4-FFF2-40B4-BE49-F238E27FC236}">
                  <a16:creationId xmlns:a16="http://schemas.microsoft.com/office/drawing/2014/main" id="{E4F35EEA-8570-4137-9C32-781B32C14EDD}"/>
                </a:ext>
              </a:extLst>
            </p:cNvPr>
            <p:cNvSpPr txBox="1">
              <a:spLocks noChangeArrowheads="1"/>
            </p:cNvSpPr>
            <p:nvPr/>
          </p:nvSpPr>
          <p:spPr bwMode="auto">
            <a:xfrm>
              <a:off x="4548" y="1997"/>
              <a:ext cx="2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L" altLang="es-PE" sz="1400">
                  <a:solidFill>
                    <a:srgbClr val="FF0000"/>
                  </a:solidFill>
                  <a:latin typeface="Symbol" panose="05050102010706020507" pitchFamily="18" charset="2"/>
                </a:rPr>
                <a:t>a</a:t>
              </a:r>
              <a:r>
                <a:rPr lang="es-CL" altLang="es-PE" sz="1000" baseline="-25000">
                  <a:solidFill>
                    <a:srgbClr val="FF0000"/>
                  </a:solidFill>
                </a:rPr>
                <a:t> r</a:t>
              </a:r>
              <a:endParaRPr lang="es-ES" altLang="es-PE" sz="1000" baseline="-25000">
                <a:solidFill>
                  <a:srgbClr val="FF0000"/>
                </a:solidFill>
              </a:endParaRPr>
            </a:p>
          </p:txBody>
        </p:sp>
        <p:sp>
          <p:nvSpPr>
            <p:cNvPr id="99" name="Line 24">
              <a:extLst>
                <a:ext uri="{FF2B5EF4-FFF2-40B4-BE49-F238E27FC236}">
                  <a16:creationId xmlns:a16="http://schemas.microsoft.com/office/drawing/2014/main" id="{C6CF843E-3A93-4D98-A979-9D47C40959A7}"/>
                </a:ext>
              </a:extLst>
            </p:cNvPr>
            <p:cNvSpPr>
              <a:spLocks noChangeShapeType="1"/>
            </p:cNvSpPr>
            <p:nvPr/>
          </p:nvSpPr>
          <p:spPr bwMode="auto">
            <a:xfrm flipV="1">
              <a:off x="3978" y="2380"/>
              <a:ext cx="0" cy="1426"/>
            </a:xfrm>
            <a:prstGeom prst="line">
              <a:avLst/>
            </a:prstGeom>
            <a:noFill/>
            <a:ln w="635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s-PE"/>
            </a:p>
          </p:txBody>
        </p:sp>
        <p:sp>
          <p:nvSpPr>
            <p:cNvPr id="100" name="Rectangle 25">
              <a:extLst>
                <a:ext uri="{FF2B5EF4-FFF2-40B4-BE49-F238E27FC236}">
                  <a16:creationId xmlns:a16="http://schemas.microsoft.com/office/drawing/2014/main" id="{1947E074-B9B4-43E5-B271-194BEE45C7DB}"/>
                </a:ext>
              </a:extLst>
            </p:cNvPr>
            <p:cNvSpPr>
              <a:spLocks noChangeArrowheads="1"/>
            </p:cNvSpPr>
            <p:nvPr/>
          </p:nvSpPr>
          <p:spPr bwMode="auto">
            <a:xfrm>
              <a:off x="3961" y="3053"/>
              <a:ext cx="5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800" b="1">
                  <a:solidFill>
                    <a:srgbClr val="FF0000"/>
                  </a:solidFill>
                </a:rPr>
                <a:t>ALTURA INTERRAMPA</a:t>
              </a:r>
              <a:endParaRPr lang="es-CL" altLang="es-PE" sz="800">
                <a:solidFill>
                  <a:srgbClr val="FF0000"/>
                </a:solidFill>
                <a:latin typeface="Times New Roman" panose="02020603050405020304" pitchFamily="18" charset="0"/>
              </a:endParaRPr>
            </a:p>
          </p:txBody>
        </p:sp>
        <p:sp>
          <p:nvSpPr>
            <p:cNvPr id="101" name="Rectangle 26">
              <a:extLst>
                <a:ext uri="{FF2B5EF4-FFF2-40B4-BE49-F238E27FC236}">
                  <a16:creationId xmlns:a16="http://schemas.microsoft.com/office/drawing/2014/main" id="{30B4A7AF-F6CA-4A14-834D-2916CB092139}"/>
                </a:ext>
              </a:extLst>
            </p:cNvPr>
            <p:cNvSpPr>
              <a:spLocks noChangeArrowheads="1"/>
            </p:cNvSpPr>
            <p:nvPr/>
          </p:nvSpPr>
          <p:spPr bwMode="auto">
            <a:xfrm>
              <a:off x="4436" y="3083"/>
              <a:ext cx="24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1000" b="1">
                  <a:solidFill>
                    <a:srgbClr val="FF0000"/>
                  </a:solidFill>
                </a:rPr>
                <a:t>h</a:t>
              </a:r>
              <a:r>
                <a:rPr lang="es-CL" altLang="es-PE" sz="1000" b="1" baseline="-25000">
                  <a:solidFill>
                    <a:srgbClr val="FF0000"/>
                  </a:solidFill>
                </a:rPr>
                <a:t> r</a:t>
              </a:r>
              <a:endParaRPr lang="es-CL" altLang="es-PE" sz="1000" baseline="-25000">
                <a:solidFill>
                  <a:srgbClr val="FF0000"/>
                </a:solidFill>
                <a:latin typeface="Times New Roman" panose="02020603050405020304" pitchFamily="18" charset="0"/>
              </a:endParaRPr>
            </a:p>
          </p:txBody>
        </p:sp>
        <p:sp>
          <p:nvSpPr>
            <p:cNvPr id="102" name="Line 27">
              <a:extLst>
                <a:ext uri="{FF2B5EF4-FFF2-40B4-BE49-F238E27FC236}">
                  <a16:creationId xmlns:a16="http://schemas.microsoft.com/office/drawing/2014/main" id="{BBF97CDF-FD0E-4FB7-974F-C74FD2DD7080}"/>
                </a:ext>
              </a:extLst>
            </p:cNvPr>
            <p:cNvSpPr>
              <a:spLocks noChangeShapeType="1"/>
            </p:cNvSpPr>
            <p:nvPr/>
          </p:nvSpPr>
          <p:spPr bwMode="auto">
            <a:xfrm flipV="1">
              <a:off x="978" y="476"/>
              <a:ext cx="4293" cy="3328"/>
            </a:xfrm>
            <a:prstGeom prst="line">
              <a:avLst/>
            </a:prstGeom>
            <a:noFill/>
            <a:ln w="6350">
              <a:solidFill>
                <a:srgbClr val="0066FF"/>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103" name="Freeform 28">
              <a:extLst>
                <a:ext uri="{FF2B5EF4-FFF2-40B4-BE49-F238E27FC236}">
                  <a16:creationId xmlns:a16="http://schemas.microsoft.com/office/drawing/2014/main" id="{4BF34E67-0FFA-4CE8-964A-0D9FF278497E}"/>
                </a:ext>
              </a:extLst>
            </p:cNvPr>
            <p:cNvSpPr>
              <a:spLocks/>
            </p:cNvSpPr>
            <p:nvPr/>
          </p:nvSpPr>
          <p:spPr bwMode="auto">
            <a:xfrm>
              <a:off x="2595" y="2556"/>
              <a:ext cx="589" cy="1248"/>
            </a:xfrm>
            <a:custGeom>
              <a:avLst/>
              <a:gdLst>
                <a:gd name="T0" fmla="*/ 459 w 589"/>
                <a:gd name="T1" fmla="*/ 1248 h 1248"/>
                <a:gd name="T2" fmla="*/ 513 w 589"/>
                <a:gd name="T3" fmla="*/ 518 h 1248"/>
                <a:gd name="T4" fmla="*/ 0 w 589"/>
                <a:gd name="T5" fmla="*/ 0 h 1248"/>
                <a:gd name="T6" fmla="*/ 0 60000 65536"/>
                <a:gd name="T7" fmla="*/ 0 60000 65536"/>
                <a:gd name="T8" fmla="*/ 0 60000 65536"/>
                <a:gd name="T9" fmla="*/ 0 w 589"/>
                <a:gd name="T10" fmla="*/ 0 h 1248"/>
                <a:gd name="T11" fmla="*/ 589 w 589"/>
                <a:gd name="T12" fmla="*/ 1248 h 1248"/>
              </a:gdLst>
              <a:ahLst/>
              <a:cxnLst>
                <a:cxn ang="T6">
                  <a:pos x="T0" y="T1"/>
                </a:cxn>
                <a:cxn ang="T7">
                  <a:pos x="T2" y="T3"/>
                </a:cxn>
                <a:cxn ang="T8">
                  <a:pos x="T4" y="T5"/>
                </a:cxn>
              </a:cxnLst>
              <a:rect l="T9" t="T10" r="T11" b="T12"/>
              <a:pathLst>
                <a:path w="589" h="1248">
                  <a:moveTo>
                    <a:pt x="459" y="1248"/>
                  </a:moveTo>
                  <a:cubicBezTo>
                    <a:pt x="468" y="1126"/>
                    <a:pt x="589" y="726"/>
                    <a:pt x="513" y="518"/>
                  </a:cubicBezTo>
                  <a:cubicBezTo>
                    <a:pt x="437" y="310"/>
                    <a:pt x="107" y="108"/>
                    <a:pt x="0" y="0"/>
                  </a:cubicBezTo>
                </a:path>
              </a:pathLst>
            </a:custGeom>
            <a:noFill/>
            <a:ln w="6350">
              <a:solidFill>
                <a:srgbClr val="0066FF"/>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ES" altLang="es-PE"/>
            </a:p>
          </p:txBody>
        </p:sp>
        <p:sp>
          <p:nvSpPr>
            <p:cNvPr id="104" name="Rectangle 29">
              <a:extLst>
                <a:ext uri="{FF2B5EF4-FFF2-40B4-BE49-F238E27FC236}">
                  <a16:creationId xmlns:a16="http://schemas.microsoft.com/office/drawing/2014/main" id="{2FEA2DFC-B96E-464A-9990-35129EE3C2B2}"/>
                </a:ext>
              </a:extLst>
            </p:cNvPr>
            <p:cNvSpPr>
              <a:spLocks noChangeArrowheads="1"/>
            </p:cNvSpPr>
            <p:nvPr/>
          </p:nvSpPr>
          <p:spPr bwMode="auto">
            <a:xfrm>
              <a:off x="3171" y="3069"/>
              <a:ext cx="6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800" b="1">
                  <a:solidFill>
                    <a:srgbClr val="0066FF"/>
                  </a:solidFill>
                </a:rPr>
                <a:t>ANGULO GLOBAL</a:t>
              </a:r>
            </a:p>
            <a:p>
              <a:pPr algn="ctr"/>
              <a:r>
                <a:rPr lang="es-CL" altLang="es-PE" sz="800" b="1">
                  <a:solidFill>
                    <a:srgbClr val="0066FF"/>
                  </a:solidFill>
                </a:rPr>
                <a:t>(OVERALL ANGLE)</a:t>
              </a:r>
              <a:endParaRPr lang="es-CL" altLang="es-PE" sz="800">
                <a:solidFill>
                  <a:srgbClr val="0066FF"/>
                </a:solidFill>
                <a:latin typeface="Times New Roman" panose="02020603050405020304" pitchFamily="18" charset="0"/>
              </a:endParaRPr>
            </a:p>
          </p:txBody>
        </p:sp>
        <p:sp>
          <p:nvSpPr>
            <p:cNvPr id="105" name="Text Box 30">
              <a:extLst>
                <a:ext uri="{FF2B5EF4-FFF2-40B4-BE49-F238E27FC236}">
                  <a16:creationId xmlns:a16="http://schemas.microsoft.com/office/drawing/2014/main" id="{4AD6942D-EBF5-45F5-A547-C85DFD9A9457}"/>
                </a:ext>
              </a:extLst>
            </p:cNvPr>
            <p:cNvSpPr txBox="1">
              <a:spLocks noChangeArrowheads="1"/>
            </p:cNvSpPr>
            <p:nvPr/>
          </p:nvSpPr>
          <p:spPr bwMode="auto">
            <a:xfrm>
              <a:off x="3363" y="319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CL" altLang="es-PE" sz="1400">
                  <a:solidFill>
                    <a:srgbClr val="0066FF"/>
                  </a:solidFill>
                  <a:latin typeface="Symbol" panose="05050102010706020507" pitchFamily="18" charset="2"/>
                </a:rPr>
                <a:t>a</a:t>
              </a:r>
              <a:r>
                <a:rPr lang="es-CL" altLang="es-PE" sz="1000" baseline="-25000">
                  <a:solidFill>
                    <a:srgbClr val="0066FF"/>
                  </a:solidFill>
                </a:rPr>
                <a:t> o</a:t>
              </a:r>
              <a:endParaRPr lang="es-ES" altLang="es-PE" sz="1000" baseline="-25000">
                <a:solidFill>
                  <a:srgbClr val="0066FF"/>
                </a:solidFill>
              </a:endParaRPr>
            </a:p>
          </p:txBody>
        </p:sp>
        <p:sp>
          <p:nvSpPr>
            <p:cNvPr id="106" name="Line 31">
              <a:extLst>
                <a:ext uri="{FF2B5EF4-FFF2-40B4-BE49-F238E27FC236}">
                  <a16:creationId xmlns:a16="http://schemas.microsoft.com/office/drawing/2014/main" id="{F919B723-4F6D-49A4-B9EA-510DC3DE7FD2}"/>
                </a:ext>
              </a:extLst>
            </p:cNvPr>
            <p:cNvSpPr>
              <a:spLocks noChangeShapeType="1"/>
            </p:cNvSpPr>
            <p:nvPr/>
          </p:nvSpPr>
          <p:spPr bwMode="auto">
            <a:xfrm flipV="1">
              <a:off x="1785" y="2264"/>
              <a:ext cx="0" cy="676"/>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s-PE"/>
            </a:p>
          </p:txBody>
        </p:sp>
        <p:sp>
          <p:nvSpPr>
            <p:cNvPr id="107" name="Line 32">
              <a:extLst>
                <a:ext uri="{FF2B5EF4-FFF2-40B4-BE49-F238E27FC236}">
                  <a16:creationId xmlns:a16="http://schemas.microsoft.com/office/drawing/2014/main" id="{94F48C43-C502-4C76-9A74-9FC4010ABD2D}"/>
                </a:ext>
              </a:extLst>
            </p:cNvPr>
            <p:cNvSpPr>
              <a:spLocks noChangeShapeType="1"/>
            </p:cNvSpPr>
            <p:nvPr/>
          </p:nvSpPr>
          <p:spPr bwMode="auto">
            <a:xfrm flipV="1">
              <a:off x="2016" y="2264"/>
              <a:ext cx="0" cy="676"/>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s-PE"/>
            </a:p>
          </p:txBody>
        </p:sp>
        <p:sp>
          <p:nvSpPr>
            <p:cNvPr id="108" name="Line 33">
              <a:extLst>
                <a:ext uri="{FF2B5EF4-FFF2-40B4-BE49-F238E27FC236}">
                  <a16:creationId xmlns:a16="http://schemas.microsoft.com/office/drawing/2014/main" id="{8B336E6C-E428-490F-801D-1D18B0AB3409}"/>
                </a:ext>
              </a:extLst>
            </p:cNvPr>
            <p:cNvSpPr>
              <a:spLocks noChangeShapeType="1"/>
            </p:cNvSpPr>
            <p:nvPr/>
          </p:nvSpPr>
          <p:spPr bwMode="auto">
            <a:xfrm flipV="1">
              <a:off x="2477" y="1690"/>
              <a:ext cx="0" cy="676"/>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s-PE"/>
            </a:p>
          </p:txBody>
        </p:sp>
        <p:sp>
          <p:nvSpPr>
            <p:cNvPr id="109" name="Line 34">
              <a:extLst>
                <a:ext uri="{FF2B5EF4-FFF2-40B4-BE49-F238E27FC236}">
                  <a16:creationId xmlns:a16="http://schemas.microsoft.com/office/drawing/2014/main" id="{452FEF0B-029B-420A-82BF-B196C5390FE8}"/>
                </a:ext>
              </a:extLst>
            </p:cNvPr>
            <p:cNvSpPr>
              <a:spLocks noChangeShapeType="1"/>
            </p:cNvSpPr>
            <p:nvPr/>
          </p:nvSpPr>
          <p:spPr bwMode="auto">
            <a:xfrm flipV="1">
              <a:off x="3191" y="1690"/>
              <a:ext cx="0" cy="676"/>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s-PE"/>
            </a:p>
          </p:txBody>
        </p:sp>
        <p:sp>
          <p:nvSpPr>
            <p:cNvPr id="110" name="Line 35">
              <a:extLst>
                <a:ext uri="{FF2B5EF4-FFF2-40B4-BE49-F238E27FC236}">
                  <a16:creationId xmlns:a16="http://schemas.microsoft.com/office/drawing/2014/main" id="{D9C9C731-4117-47DB-B954-F717EF388F32}"/>
                </a:ext>
              </a:extLst>
            </p:cNvPr>
            <p:cNvSpPr>
              <a:spLocks noChangeShapeType="1"/>
            </p:cNvSpPr>
            <p:nvPr/>
          </p:nvSpPr>
          <p:spPr bwMode="auto">
            <a:xfrm>
              <a:off x="4722" y="898"/>
              <a:ext cx="783" cy="0"/>
            </a:xfrm>
            <a:prstGeom prst="line">
              <a:avLst/>
            </a:prstGeom>
            <a:noFill/>
            <a:ln w="63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s-PE"/>
            </a:p>
          </p:txBody>
        </p:sp>
        <p:sp>
          <p:nvSpPr>
            <p:cNvPr id="111" name="Line 36">
              <a:extLst>
                <a:ext uri="{FF2B5EF4-FFF2-40B4-BE49-F238E27FC236}">
                  <a16:creationId xmlns:a16="http://schemas.microsoft.com/office/drawing/2014/main" id="{5E62FE4A-31E5-4D60-8F28-B35A5B7A42A1}"/>
                </a:ext>
              </a:extLst>
            </p:cNvPr>
            <p:cNvSpPr>
              <a:spLocks noChangeShapeType="1"/>
            </p:cNvSpPr>
            <p:nvPr/>
          </p:nvSpPr>
          <p:spPr bwMode="auto">
            <a:xfrm flipV="1">
              <a:off x="5031" y="895"/>
              <a:ext cx="0" cy="2907"/>
            </a:xfrm>
            <a:prstGeom prst="line">
              <a:avLst/>
            </a:prstGeom>
            <a:noFill/>
            <a:ln w="6350">
              <a:solidFill>
                <a:srgbClr val="0066FF"/>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s-PE"/>
            </a:p>
          </p:txBody>
        </p:sp>
        <p:sp>
          <p:nvSpPr>
            <p:cNvPr id="112" name="Rectangle 37">
              <a:extLst>
                <a:ext uri="{FF2B5EF4-FFF2-40B4-BE49-F238E27FC236}">
                  <a16:creationId xmlns:a16="http://schemas.microsoft.com/office/drawing/2014/main" id="{F1AA5999-4BB8-4488-AB30-48C4AD5DF696}"/>
                </a:ext>
              </a:extLst>
            </p:cNvPr>
            <p:cNvSpPr>
              <a:spLocks noChangeArrowheads="1"/>
            </p:cNvSpPr>
            <p:nvPr/>
          </p:nvSpPr>
          <p:spPr bwMode="auto">
            <a:xfrm>
              <a:off x="4987" y="2279"/>
              <a:ext cx="55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800" b="1">
                  <a:solidFill>
                    <a:srgbClr val="0066FF"/>
                  </a:solidFill>
                </a:rPr>
                <a:t>ALTURA</a:t>
              </a:r>
            </a:p>
            <a:p>
              <a:pPr algn="ctr"/>
              <a:r>
                <a:rPr lang="es-CL" altLang="es-PE" sz="800" b="1">
                  <a:solidFill>
                    <a:srgbClr val="0066FF"/>
                  </a:solidFill>
                </a:rPr>
                <a:t>GLOBAL</a:t>
              </a:r>
            </a:p>
            <a:p>
              <a:pPr algn="ctr"/>
              <a:r>
                <a:rPr lang="es-CL" altLang="es-PE" sz="800" b="1">
                  <a:solidFill>
                    <a:srgbClr val="0066FF"/>
                  </a:solidFill>
                </a:rPr>
                <a:t>(OVERALL)</a:t>
              </a:r>
              <a:endParaRPr lang="es-CL" altLang="es-PE" sz="800">
                <a:solidFill>
                  <a:srgbClr val="0066FF"/>
                </a:solidFill>
                <a:latin typeface="Times New Roman" panose="02020603050405020304" pitchFamily="18" charset="0"/>
              </a:endParaRPr>
            </a:p>
          </p:txBody>
        </p:sp>
        <p:sp>
          <p:nvSpPr>
            <p:cNvPr id="113" name="Rectangle 38">
              <a:extLst>
                <a:ext uri="{FF2B5EF4-FFF2-40B4-BE49-F238E27FC236}">
                  <a16:creationId xmlns:a16="http://schemas.microsoft.com/office/drawing/2014/main" id="{10DAFA1D-091C-4A65-8C54-4735C5D6A179}"/>
                </a:ext>
              </a:extLst>
            </p:cNvPr>
            <p:cNvSpPr>
              <a:spLocks noChangeArrowheads="1"/>
            </p:cNvSpPr>
            <p:nvPr/>
          </p:nvSpPr>
          <p:spPr bwMode="auto">
            <a:xfrm>
              <a:off x="5173" y="2549"/>
              <a:ext cx="24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1000" b="1">
                  <a:solidFill>
                    <a:srgbClr val="0066FF"/>
                  </a:solidFill>
                </a:rPr>
                <a:t>h</a:t>
              </a:r>
              <a:r>
                <a:rPr lang="es-CL" altLang="es-PE" sz="1000" b="1" baseline="-25000">
                  <a:solidFill>
                    <a:srgbClr val="0066FF"/>
                  </a:solidFill>
                </a:rPr>
                <a:t> o</a:t>
              </a:r>
              <a:endParaRPr lang="es-CL" altLang="es-PE" sz="1000" baseline="-25000">
                <a:solidFill>
                  <a:srgbClr val="0066FF"/>
                </a:solidFill>
                <a:latin typeface="Times New Roman" panose="02020603050405020304" pitchFamily="18" charset="0"/>
              </a:endParaRPr>
            </a:p>
          </p:txBody>
        </p:sp>
        <p:sp>
          <p:nvSpPr>
            <p:cNvPr id="114" name="Line 39">
              <a:extLst>
                <a:ext uri="{FF2B5EF4-FFF2-40B4-BE49-F238E27FC236}">
                  <a16:creationId xmlns:a16="http://schemas.microsoft.com/office/drawing/2014/main" id="{23709827-A78F-4FFA-9035-DD191001CFEA}"/>
                </a:ext>
              </a:extLst>
            </p:cNvPr>
            <p:cNvSpPr>
              <a:spLocks noChangeShapeType="1"/>
            </p:cNvSpPr>
            <p:nvPr/>
          </p:nvSpPr>
          <p:spPr bwMode="auto">
            <a:xfrm>
              <a:off x="2485" y="1842"/>
              <a:ext cx="703" cy="0"/>
            </a:xfrm>
            <a:prstGeom prst="line">
              <a:avLst/>
            </a:prstGeom>
            <a:noFill/>
            <a:ln w="6350">
              <a:solidFill>
                <a:srgbClr val="FF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s-PE"/>
            </a:p>
          </p:txBody>
        </p:sp>
        <p:sp>
          <p:nvSpPr>
            <p:cNvPr id="115" name="Rectangle 40">
              <a:extLst>
                <a:ext uri="{FF2B5EF4-FFF2-40B4-BE49-F238E27FC236}">
                  <a16:creationId xmlns:a16="http://schemas.microsoft.com/office/drawing/2014/main" id="{3016922B-4F98-41D8-BDB8-1ADB4B7C1F1B}"/>
                </a:ext>
              </a:extLst>
            </p:cNvPr>
            <p:cNvSpPr>
              <a:spLocks noChangeArrowheads="1"/>
            </p:cNvSpPr>
            <p:nvPr/>
          </p:nvSpPr>
          <p:spPr bwMode="auto">
            <a:xfrm>
              <a:off x="2550" y="1501"/>
              <a:ext cx="5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800" b="1">
                  <a:solidFill>
                    <a:srgbClr val="FF0000"/>
                  </a:solidFill>
                </a:rPr>
                <a:t>ANCHO  DE RAMPA</a:t>
              </a:r>
              <a:endParaRPr lang="es-CL" altLang="es-PE" sz="800">
                <a:solidFill>
                  <a:srgbClr val="FF0000"/>
                </a:solidFill>
                <a:latin typeface="Times New Roman" panose="02020603050405020304" pitchFamily="18" charset="0"/>
              </a:endParaRPr>
            </a:p>
          </p:txBody>
        </p:sp>
        <p:sp>
          <p:nvSpPr>
            <p:cNvPr id="116" name="Rectangle 41">
              <a:extLst>
                <a:ext uri="{FF2B5EF4-FFF2-40B4-BE49-F238E27FC236}">
                  <a16:creationId xmlns:a16="http://schemas.microsoft.com/office/drawing/2014/main" id="{B501E01A-FA52-4707-88DD-ED82541EEF09}"/>
                </a:ext>
              </a:extLst>
            </p:cNvPr>
            <p:cNvSpPr>
              <a:spLocks noChangeArrowheads="1"/>
            </p:cNvSpPr>
            <p:nvPr/>
          </p:nvSpPr>
          <p:spPr bwMode="auto">
            <a:xfrm>
              <a:off x="2718" y="1685"/>
              <a:ext cx="24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1000" b="1">
                  <a:solidFill>
                    <a:srgbClr val="FF0000"/>
                  </a:solidFill>
                </a:rPr>
                <a:t>b</a:t>
              </a:r>
              <a:r>
                <a:rPr lang="es-CL" altLang="es-PE" sz="1000" b="1" baseline="-25000">
                  <a:solidFill>
                    <a:srgbClr val="FF0000"/>
                  </a:solidFill>
                </a:rPr>
                <a:t> r</a:t>
              </a:r>
              <a:endParaRPr lang="es-CL" altLang="es-PE" sz="1000" baseline="-25000">
                <a:solidFill>
                  <a:srgbClr val="FF0000"/>
                </a:solidFill>
                <a:latin typeface="Times New Roman" panose="02020603050405020304" pitchFamily="18" charset="0"/>
              </a:endParaRPr>
            </a:p>
          </p:txBody>
        </p:sp>
        <p:sp>
          <p:nvSpPr>
            <p:cNvPr id="117" name="Line 42">
              <a:extLst>
                <a:ext uri="{FF2B5EF4-FFF2-40B4-BE49-F238E27FC236}">
                  <a16:creationId xmlns:a16="http://schemas.microsoft.com/office/drawing/2014/main" id="{25953A76-A51E-4093-A1C9-3CE5C285EB75}"/>
                </a:ext>
              </a:extLst>
            </p:cNvPr>
            <p:cNvSpPr>
              <a:spLocks noChangeShapeType="1"/>
            </p:cNvSpPr>
            <p:nvPr/>
          </p:nvSpPr>
          <p:spPr bwMode="auto">
            <a:xfrm>
              <a:off x="1782" y="2364"/>
              <a:ext cx="234" cy="0"/>
            </a:xfrm>
            <a:prstGeom prst="line">
              <a:avLst/>
            </a:prstGeom>
            <a:noFill/>
            <a:ln w="635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s-PE"/>
            </a:p>
          </p:txBody>
        </p:sp>
        <p:sp>
          <p:nvSpPr>
            <p:cNvPr id="118" name="Rectangle 43">
              <a:extLst>
                <a:ext uri="{FF2B5EF4-FFF2-40B4-BE49-F238E27FC236}">
                  <a16:creationId xmlns:a16="http://schemas.microsoft.com/office/drawing/2014/main" id="{56170913-C8D7-47D4-8B74-23F546440B13}"/>
                </a:ext>
              </a:extLst>
            </p:cNvPr>
            <p:cNvSpPr>
              <a:spLocks noChangeArrowheads="1"/>
            </p:cNvSpPr>
            <p:nvPr/>
          </p:nvSpPr>
          <p:spPr bwMode="auto">
            <a:xfrm>
              <a:off x="1614" y="1992"/>
              <a:ext cx="5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800" b="1"/>
                <a:t>ANCHO  DE BERMA</a:t>
              </a:r>
              <a:endParaRPr lang="es-CL" altLang="es-PE" sz="800">
                <a:latin typeface="Times New Roman" panose="02020603050405020304" pitchFamily="18" charset="0"/>
              </a:endParaRPr>
            </a:p>
          </p:txBody>
        </p:sp>
        <p:sp>
          <p:nvSpPr>
            <p:cNvPr id="119" name="Rectangle 44">
              <a:extLst>
                <a:ext uri="{FF2B5EF4-FFF2-40B4-BE49-F238E27FC236}">
                  <a16:creationId xmlns:a16="http://schemas.microsoft.com/office/drawing/2014/main" id="{6517A79B-0346-4402-84DB-52B1BE55DAAE}"/>
                </a:ext>
              </a:extLst>
            </p:cNvPr>
            <p:cNvSpPr>
              <a:spLocks noChangeArrowheads="1"/>
            </p:cNvSpPr>
            <p:nvPr/>
          </p:nvSpPr>
          <p:spPr bwMode="auto">
            <a:xfrm>
              <a:off x="1782" y="2176"/>
              <a:ext cx="24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CL" altLang="es-PE" sz="1000" b="1"/>
                <a:t>b</a:t>
              </a:r>
              <a:endParaRPr lang="es-CL" altLang="es-PE" sz="1000" baseline="-25000">
                <a:latin typeface="Times New Roman" panose="02020603050405020304" pitchFamily="18" charset="0"/>
              </a:endParaRPr>
            </a:p>
          </p:txBody>
        </p:sp>
      </p:grpSp>
      <p:sp>
        <p:nvSpPr>
          <p:cNvPr id="122" name="Text Box 45">
            <a:extLst>
              <a:ext uri="{FF2B5EF4-FFF2-40B4-BE49-F238E27FC236}">
                <a16:creationId xmlns:a16="http://schemas.microsoft.com/office/drawing/2014/main" id="{DB172101-9628-47AA-95E4-576495D67197}"/>
              </a:ext>
            </a:extLst>
          </p:cNvPr>
          <p:cNvSpPr txBox="1">
            <a:spLocks noChangeArrowheads="1"/>
          </p:cNvSpPr>
          <p:nvPr/>
        </p:nvSpPr>
        <p:spPr bwMode="auto">
          <a:xfrm>
            <a:off x="1950874" y="1923535"/>
            <a:ext cx="340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CL" altLang="es-PE" b="1" dirty="0"/>
              <a:t>Parámetros que definen la geometría de un talud minero</a:t>
            </a:r>
            <a:endParaRPr lang="es-ES" altLang="es-PE" b="1" dirty="0"/>
          </a:p>
        </p:txBody>
      </p:sp>
    </p:spTree>
    <p:extLst>
      <p:ext uri="{BB962C8B-B14F-4D97-AF65-F5344CB8AC3E}">
        <p14:creationId xmlns:p14="http://schemas.microsoft.com/office/powerpoint/2010/main" val="36882896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39C2DFF-59AD-45B1-BAF0-BACF2AE6F563}"/>
              </a:ext>
            </a:extLst>
          </p:cNvPr>
          <p:cNvSpPr>
            <a:spLocks noGrp="1" noChangeArrowheads="1"/>
          </p:cNvSpPr>
          <p:nvPr>
            <p:ph type="title"/>
          </p:nvPr>
        </p:nvSpPr>
        <p:spPr>
          <a:xfrm>
            <a:off x="1251678" y="118860"/>
            <a:ext cx="8002681" cy="643140"/>
          </a:xfrm>
        </p:spPr>
        <p:txBody>
          <a:bodyPr>
            <a:normAutofit/>
          </a:bodyPr>
          <a:lstStyle/>
          <a:p>
            <a:pPr marL="803275" indent="-803275" eaLnBrk="1" hangingPunct="1"/>
            <a:r>
              <a:rPr lang="en-US" altLang="es-PE" sz="3000" b="1" dirty="0">
                <a:solidFill>
                  <a:schemeClr val="accent3">
                    <a:lumMod val="75000"/>
                  </a:schemeClr>
                </a:solidFill>
              </a:rPr>
              <a:t>1.3. PARÁMETROS CLAVES DE PERFORACIÓN</a:t>
            </a:r>
          </a:p>
        </p:txBody>
      </p:sp>
      <p:sp>
        <p:nvSpPr>
          <p:cNvPr id="3" name="Marcador de fecha 2">
            <a:extLst>
              <a:ext uri="{FF2B5EF4-FFF2-40B4-BE49-F238E27FC236}">
                <a16:creationId xmlns:a16="http://schemas.microsoft.com/office/drawing/2014/main" id="{6524BA8E-77A9-46A1-A365-53128206B5FC}"/>
              </a:ext>
            </a:extLst>
          </p:cNvPr>
          <p:cNvSpPr>
            <a:spLocks noGrp="1"/>
          </p:cNvSpPr>
          <p:nvPr>
            <p:ph type="dt" sz="half" idx="10"/>
          </p:nvPr>
        </p:nvSpPr>
        <p:spPr/>
        <p:txBody>
          <a:bodyPr/>
          <a:lstStyle/>
          <a:p>
            <a:fld id="{A0522F7A-A569-4170-AC87-F1EEB9F3C951}" type="datetime1">
              <a:rPr lang="es-PE" smtClean="0"/>
              <a:t>8/11/2023</a:t>
            </a:fld>
            <a:endParaRPr lang="es-PE"/>
          </a:p>
        </p:txBody>
      </p:sp>
      <p:sp>
        <p:nvSpPr>
          <p:cNvPr id="2" name="Marcador de número de diapositiva 1">
            <a:extLst>
              <a:ext uri="{FF2B5EF4-FFF2-40B4-BE49-F238E27FC236}">
                <a16:creationId xmlns:a16="http://schemas.microsoft.com/office/drawing/2014/main" id="{94A7EC9F-D263-4C39-A43A-407BBE97CA96}"/>
              </a:ext>
            </a:extLst>
          </p:cNvPr>
          <p:cNvSpPr>
            <a:spLocks noGrp="1"/>
          </p:cNvSpPr>
          <p:nvPr>
            <p:ph type="sldNum" sz="quarter" idx="12"/>
          </p:nvPr>
        </p:nvSpPr>
        <p:spPr/>
        <p:txBody>
          <a:bodyPr/>
          <a:lstStyle/>
          <a:p>
            <a:fld id="{5981010B-86DA-4ADF-9F27-44166A92FBA2}" type="slidenum">
              <a:rPr lang="es-PE" smtClean="0"/>
              <a:t>28</a:t>
            </a:fld>
            <a:endParaRPr lang="es-PE"/>
          </a:p>
        </p:txBody>
      </p:sp>
      <p:sp>
        <p:nvSpPr>
          <p:cNvPr id="10" name="Rectangle 2">
            <a:extLst>
              <a:ext uri="{FF2B5EF4-FFF2-40B4-BE49-F238E27FC236}">
                <a16:creationId xmlns:a16="http://schemas.microsoft.com/office/drawing/2014/main" id="{4A1FB6A0-50C6-48A2-9E5A-45F433D2709E}"/>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b. Parámetros geométricos de la mina</a:t>
            </a:r>
          </a:p>
        </p:txBody>
      </p:sp>
      <p:pic>
        <p:nvPicPr>
          <p:cNvPr id="11" name="Imagen 10">
            <a:extLst>
              <a:ext uri="{FF2B5EF4-FFF2-40B4-BE49-F238E27FC236}">
                <a16:creationId xmlns:a16="http://schemas.microsoft.com/office/drawing/2014/main" id="{C210A623-7E39-4304-BA92-8B284FE34BAC}"/>
              </a:ext>
            </a:extLst>
          </p:cNvPr>
          <p:cNvPicPr>
            <a:picLocks noChangeAspect="1"/>
          </p:cNvPicPr>
          <p:nvPr/>
        </p:nvPicPr>
        <p:blipFill>
          <a:blip r:embed="rId2"/>
          <a:stretch>
            <a:fillRect/>
          </a:stretch>
        </p:blipFill>
        <p:spPr>
          <a:xfrm>
            <a:off x="1251678" y="1650086"/>
            <a:ext cx="5187928" cy="3923605"/>
          </a:xfrm>
          <a:prstGeom prst="rect">
            <a:avLst/>
          </a:prstGeom>
        </p:spPr>
      </p:pic>
      <p:sp>
        <p:nvSpPr>
          <p:cNvPr id="77" name="CuadroTexto 76">
            <a:extLst>
              <a:ext uri="{FF2B5EF4-FFF2-40B4-BE49-F238E27FC236}">
                <a16:creationId xmlns:a16="http://schemas.microsoft.com/office/drawing/2014/main" id="{90B720B6-3B36-47C0-BB6A-185C1261FC74}"/>
              </a:ext>
            </a:extLst>
          </p:cNvPr>
          <p:cNvSpPr txBox="1"/>
          <p:nvPr/>
        </p:nvSpPr>
        <p:spPr>
          <a:xfrm>
            <a:off x="6846832" y="1537969"/>
            <a:ext cx="4815053" cy="3782061"/>
          </a:xfrm>
          <a:prstGeom prst="rect">
            <a:avLst/>
          </a:prstGeom>
          <a:noFill/>
        </p:spPr>
        <p:txBody>
          <a:bodyPr wrap="square">
            <a:spAutoFit/>
          </a:bodyPr>
          <a:lstStyle/>
          <a:p>
            <a:pPr algn="just">
              <a:lnSpc>
                <a:spcPct val="150000"/>
              </a:lnSpc>
              <a:tabLst>
                <a:tab pos="1260475" algn="l"/>
              </a:tabLst>
            </a:pPr>
            <a:r>
              <a:rPr lang="es-ES" sz="1800" b="1" dirty="0">
                <a:effectLst/>
                <a:latin typeface="Times New Roman" panose="02020603050405020304" pitchFamily="18" charset="0"/>
                <a:ea typeface="Times New Roman" panose="02020603050405020304" pitchFamily="18" charset="0"/>
              </a:rPr>
              <a:t>P</a:t>
            </a:r>
            <a:r>
              <a:rPr lang="es-ES" sz="1800" b="1" baseline="-25000" dirty="0">
                <a:effectLst/>
                <a:latin typeface="Times New Roman" panose="02020603050405020304" pitchFamily="18" charset="0"/>
                <a:ea typeface="Times New Roman" panose="02020603050405020304" pitchFamily="18" charset="0"/>
              </a:rPr>
              <a:t>i </a:t>
            </a:r>
            <a:r>
              <a:rPr lang="es-ES" sz="1800" dirty="0">
                <a:effectLst/>
                <a:latin typeface="Times New Roman" panose="02020603050405020304" pitchFamily="18" charset="0"/>
                <a:ea typeface="Times New Roman" panose="02020603050405020304" pitchFamily="18" charset="0"/>
              </a:rPr>
              <a:t>= Pendiente del tramo i (%).</a:t>
            </a:r>
            <a:endParaRPr lang="es-PE" sz="1800" dirty="0">
              <a:effectLst/>
              <a:latin typeface="Times New Roman" panose="02020603050405020304" pitchFamily="18" charset="0"/>
              <a:ea typeface="Times New Roman" panose="02020603050405020304" pitchFamily="18" charset="0"/>
            </a:endParaRPr>
          </a:p>
          <a:p>
            <a:pPr algn="just">
              <a:lnSpc>
                <a:spcPct val="150000"/>
              </a:lnSpc>
              <a:tabLst>
                <a:tab pos="1260475" algn="l"/>
              </a:tabLst>
            </a:pPr>
            <a:r>
              <a:rPr lang="es-ES" sz="1800" b="1" dirty="0">
                <a:effectLst/>
                <a:latin typeface="Times New Roman" panose="02020603050405020304" pitchFamily="18" charset="0"/>
                <a:ea typeface="Times New Roman" panose="02020603050405020304" pitchFamily="18" charset="0"/>
              </a:rPr>
              <a:t>C</a:t>
            </a:r>
            <a:r>
              <a:rPr lang="es-ES" sz="1800" b="1" baseline="-25000" dirty="0">
                <a:effectLst/>
                <a:latin typeface="Times New Roman" panose="02020603050405020304" pitchFamily="18" charset="0"/>
                <a:ea typeface="Times New Roman" panose="02020603050405020304" pitchFamily="18" charset="0"/>
              </a:rPr>
              <a:t>i+1</a:t>
            </a:r>
            <a:r>
              <a:rPr lang="es-ES" sz="1800" b="1" dirty="0">
                <a:effectLst/>
                <a:latin typeface="Times New Roman" panose="02020603050405020304" pitchFamily="18" charset="0"/>
                <a:ea typeface="Times New Roman" panose="02020603050405020304" pitchFamily="18" charset="0"/>
              </a:rPr>
              <a:t> – C</a:t>
            </a:r>
            <a:r>
              <a:rPr lang="es-ES" sz="1800" b="1" baseline="-25000" dirty="0">
                <a:effectLst/>
                <a:latin typeface="Times New Roman" panose="02020603050405020304" pitchFamily="18" charset="0"/>
                <a:ea typeface="Times New Roman" panose="02020603050405020304" pitchFamily="18" charset="0"/>
              </a:rPr>
              <a:t>i </a:t>
            </a:r>
            <a:r>
              <a:rPr lang="es-ES" sz="1800" dirty="0">
                <a:effectLst/>
                <a:latin typeface="Times New Roman" panose="02020603050405020304" pitchFamily="18" charset="0"/>
                <a:ea typeface="Times New Roman" panose="02020603050405020304" pitchFamily="18" charset="0"/>
              </a:rPr>
              <a:t>= Diferencia de Cota del tramo i (metros).</a:t>
            </a:r>
            <a:endParaRPr lang="es-PE" sz="1800" dirty="0">
              <a:effectLst/>
              <a:latin typeface="Times New Roman" panose="02020603050405020304" pitchFamily="18" charset="0"/>
              <a:ea typeface="Times New Roman" panose="02020603050405020304" pitchFamily="18" charset="0"/>
            </a:endParaRPr>
          </a:p>
          <a:p>
            <a:pPr algn="just">
              <a:lnSpc>
                <a:spcPct val="150000"/>
              </a:lnSpc>
              <a:tabLst>
                <a:tab pos="1260475" algn="l"/>
              </a:tabLst>
            </a:pPr>
            <a:r>
              <a:rPr lang="es-ES" sz="1800" b="1" dirty="0" err="1">
                <a:effectLst/>
                <a:latin typeface="Times New Roman" panose="02020603050405020304" pitchFamily="18" charset="0"/>
                <a:ea typeface="Times New Roman" panose="02020603050405020304" pitchFamily="18" charset="0"/>
              </a:rPr>
              <a:t>A</a:t>
            </a:r>
            <a:r>
              <a:rPr lang="es-ES" sz="1800" b="1" baseline="-25000" dirty="0" err="1">
                <a:effectLst/>
                <a:latin typeface="Times New Roman" panose="02020603050405020304" pitchFamily="18" charset="0"/>
                <a:ea typeface="Times New Roman" panose="02020603050405020304" pitchFamily="18" charset="0"/>
              </a:rPr>
              <a:t>i</a:t>
            </a:r>
            <a:r>
              <a:rPr lang="es-ES" b="1" baseline="-25000" dirty="0">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a:t>
            </a:r>
            <a:r>
              <a:rPr lang="es-ES" dirty="0" err="1">
                <a:latin typeface="Times New Roman" panose="02020603050405020304" pitchFamily="18" charset="0"/>
                <a:ea typeface="Times New Roman" panose="02020603050405020304" pitchFamily="18" charset="0"/>
              </a:rPr>
              <a:t>n</a:t>
            </a:r>
            <a:r>
              <a:rPr lang="es-ES" sz="1800" dirty="0" err="1">
                <a:effectLst/>
                <a:latin typeface="Times New Roman" panose="02020603050405020304" pitchFamily="18" charset="0"/>
                <a:ea typeface="Times New Roman" panose="02020603050405020304" pitchFamily="18" charset="0"/>
              </a:rPr>
              <a:t>Ancho</a:t>
            </a:r>
            <a:r>
              <a:rPr lang="es-ES" sz="1800" dirty="0">
                <a:effectLst/>
                <a:latin typeface="Times New Roman" panose="02020603050405020304" pitchFamily="18" charset="0"/>
                <a:ea typeface="Times New Roman" panose="02020603050405020304" pitchFamily="18" charset="0"/>
              </a:rPr>
              <a:t> del tramo i (metros).</a:t>
            </a:r>
            <a:endParaRPr lang="es-PE" sz="1800" dirty="0">
              <a:effectLst/>
              <a:latin typeface="Times New Roman" panose="02020603050405020304" pitchFamily="18" charset="0"/>
              <a:ea typeface="Times New Roman" panose="02020603050405020304" pitchFamily="18" charset="0"/>
            </a:endParaRPr>
          </a:p>
          <a:p>
            <a:pPr algn="just">
              <a:lnSpc>
                <a:spcPct val="150000"/>
              </a:lnSpc>
              <a:tabLst>
                <a:tab pos="1260475" algn="l"/>
              </a:tabLst>
            </a:pPr>
            <a:r>
              <a:rPr lang="es-ES" sz="1800" b="1" dirty="0" err="1">
                <a:effectLst/>
                <a:latin typeface="Times New Roman" panose="02020603050405020304" pitchFamily="18" charset="0"/>
                <a:ea typeface="Times New Roman" panose="02020603050405020304" pitchFamily="18" charset="0"/>
              </a:rPr>
              <a:t>R</a:t>
            </a:r>
            <a:r>
              <a:rPr lang="es-ES" sz="1800" b="1" baseline="-25000" dirty="0" err="1">
                <a:effectLst/>
                <a:latin typeface="Times New Roman" panose="02020603050405020304" pitchFamily="18" charset="0"/>
                <a:ea typeface="Times New Roman" panose="02020603050405020304" pitchFamily="18" charset="0"/>
              </a:rPr>
              <a:t>i</a:t>
            </a:r>
            <a:r>
              <a:rPr lang="es-ES" b="1" baseline="-25000" dirty="0">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 Radios de Curvatura en el tramo i (metros).</a:t>
            </a:r>
            <a:endParaRPr lang="es-PE" sz="1800" dirty="0">
              <a:effectLst/>
              <a:latin typeface="Times New Roman" panose="02020603050405020304" pitchFamily="18" charset="0"/>
              <a:ea typeface="Times New Roman" panose="02020603050405020304" pitchFamily="18" charset="0"/>
            </a:endParaRPr>
          </a:p>
          <a:p>
            <a:pPr algn="just">
              <a:lnSpc>
                <a:spcPct val="150000"/>
              </a:lnSpc>
              <a:tabLst>
                <a:tab pos="1260475" algn="l"/>
              </a:tabLst>
            </a:pPr>
            <a:r>
              <a:rPr lang="es-ES" sz="1800" b="1" dirty="0" err="1">
                <a:effectLst/>
                <a:latin typeface="Times New Roman" panose="02020603050405020304" pitchFamily="18" charset="0"/>
                <a:ea typeface="Times New Roman" panose="02020603050405020304" pitchFamily="18" charset="0"/>
              </a:rPr>
              <a:t>Lr</a:t>
            </a:r>
            <a:r>
              <a:rPr lang="es-ES" sz="1800" b="1" baseline="-25000" dirty="0" err="1">
                <a:effectLst/>
                <a:latin typeface="Times New Roman" panose="02020603050405020304" pitchFamily="18" charset="0"/>
                <a:ea typeface="Times New Roman" panose="02020603050405020304" pitchFamily="18" charset="0"/>
              </a:rPr>
              <a:t>i</a:t>
            </a:r>
            <a:r>
              <a:rPr lang="es-ES" b="1" baseline="-25000" dirty="0">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 Longitud real del tramo i (metros), es la que deben recorrer los equipos.</a:t>
            </a:r>
            <a:endParaRPr lang="es-PE" sz="1800" dirty="0">
              <a:effectLst/>
              <a:latin typeface="Times New Roman" panose="02020603050405020304" pitchFamily="18" charset="0"/>
              <a:ea typeface="Times New Roman" panose="02020603050405020304" pitchFamily="18" charset="0"/>
            </a:endParaRPr>
          </a:p>
          <a:p>
            <a:pPr algn="just">
              <a:lnSpc>
                <a:spcPct val="150000"/>
              </a:lnSpc>
              <a:tabLst>
                <a:tab pos="1260475" algn="l"/>
              </a:tabLst>
            </a:pPr>
            <a:r>
              <a:rPr lang="es-ES" sz="1800" b="1" dirty="0" err="1">
                <a:effectLst/>
                <a:latin typeface="Times New Roman" panose="02020603050405020304" pitchFamily="18" charset="0"/>
                <a:ea typeface="Times New Roman" panose="02020603050405020304" pitchFamily="18" charset="0"/>
              </a:rPr>
              <a:t>La</a:t>
            </a:r>
            <a:r>
              <a:rPr lang="es-ES" sz="1800" b="1" baseline="-25000" dirty="0" err="1">
                <a:effectLst/>
                <a:latin typeface="Times New Roman" panose="02020603050405020304" pitchFamily="18" charset="0"/>
                <a:ea typeface="Times New Roman" panose="02020603050405020304" pitchFamily="18" charset="0"/>
              </a:rPr>
              <a:t>i</a:t>
            </a:r>
            <a:r>
              <a:rPr lang="es-ES" b="1" baseline="-25000" dirty="0">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 Longitud aparente del tramo i (metros), es la que se ve en el plano.</a:t>
            </a:r>
            <a:endParaRPr lang="es-PE" sz="1800" dirty="0">
              <a:effectLst/>
              <a:latin typeface="Times New Roman" panose="02020603050405020304" pitchFamily="18" charset="0"/>
              <a:ea typeface="Times New Roman" panose="02020603050405020304" pitchFamily="18" charset="0"/>
            </a:endParaRPr>
          </a:p>
        </p:txBody>
      </p:sp>
      <p:sp>
        <p:nvSpPr>
          <p:cNvPr id="78" name="CuadroTexto 77">
            <a:extLst>
              <a:ext uri="{FF2B5EF4-FFF2-40B4-BE49-F238E27FC236}">
                <a16:creationId xmlns:a16="http://schemas.microsoft.com/office/drawing/2014/main" id="{10D9F6DE-948E-4E8B-9896-885E3402CEA6}"/>
              </a:ext>
            </a:extLst>
          </p:cNvPr>
          <p:cNvSpPr txBox="1"/>
          <p:nvPr/>
        </p:nvSpPr>
        <p:spPr>
          <a:xfrm>
            <a:off x="2301766" y="5615742"/>
            <a:ext cx="8638556" cy="923330"/>
          </a:xfrm>
          <a:prstGeom prst="rect">
            <a:avLst/>
          </a:prstGeom>
          <a:noFill/>
        </p:spPr>
        <p:txBody>
          <a:bodyPr wrap="square">
            <a:spAutoFit/>
          </a:bodyPr>
          <a:lstStyle/>
          <a:p>
            <a:pPr algn="just"/>
            <a:r>
              <a:rPr lang="es-ES" sz="1800" dirty="0">
                <a:effectLst/>
                <a:latin typeface="Times New Roman" panose="02020603050405020304" pitchFamily="18" charset="0"/>
                <a:ea typeface="Times New Roman" panose="02020603050405020304" pitchFamily="18" charset="0"/>
              </a:rPr>
              <a:t>La pendientes, el ancho y los radios de curvatura de cada tramo deben ser tal que los equipos que circulen por la rampa puedan alcanzar sus rendimientos productivos sin sufrir deterioros en su funcionamiento o estructura ni riesgos en la operación.</a:t>
            </a:r>
            <a:endParaRPr lang="es-PE" dirty="0"/>
          </a:p>
        </p:txBody>
      </p:sp>
    </p:spTree>
    <p:extLst>
      <p:ext uri="{BB962C8B-B14F-4D97-AF65-F5344CB8AC3E}">
        <p14:creationId xmlns:p14="http://schemas.microsoft.com/office/powerpoint/2010/main" val="168331020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39C2DFF-59AD-45B1-BAF0-BACF2AE6F563}"/>
              </a:ext>
            </a:extLst>
          </p:cNvPr>
          <p:cNvSpPr>
            <a:spLocks noGrp="1" noChangeArrowheads="1"/>
          </p:cNvSpPr>
          <p:nvPr>
            <p:ph type="title"/>
          </p:nvPr>
        </p:nvSpPr>
        <p:spPr>
          <a:xfrm>
            <a:off x="1251678" y="118860"/>
            <a:ext cx="8002681" cy="643140"/>
          </a:xfrm>
        </p:spPr>
        <p:txBody>
          <a:bodyPr>
            <a:normAutofit/>
          </a:bodyPr>
          <a:lstStyle/>
          <a:p>
            <a:pPr marL="803275" indent="-803275" eaLnBrk="1" hangingPunct="1"/>
            <a:r>
              <a:rPr lang="en-US" altLang="es-PE" sz="3000" b="1" dirty="0">
                <a:solidFill>
                  <a:schemeClr val="accent3">
                    <a:lumMod val="75000"/>
                  </a:schemeClr>
                </a:solidFill>
              </a:rPr>
              <a:t>1.3. PARÁMETROS CLAVES DE PERFORACIÓN</a:t>
            </a:r>
          </a:p>
        </p:txBody>
      </p:sp>
      <p:sp>
        <p:nvSpPr>
          <p:cNvPr id="3" name="Marcador de fecha 2">
            <a:extLst>
              <a:ext uri="{FF2B5EF4-FFF2-40B4-BE49-F238E27FC236}">
                <a16:creationId xmlns:a16="http://schemas.microsoft.com/office/drawing/2014/main" id="{6524BA8E-77A9-46A1-A365-53128206B5FC}"/>
              </a:ext>
            </a:extLst>
          </p:cNvPr>
          <p:cNvSpPr>
            <a:spLocks noGrp="1"/>
          </p:cNvSpPr>
          <p:nvPr>
            <p:ph type="dt" sz="half" idx="10"/>
          </p:nvPr>
        </p:nvSpPr>
        <p:spPr/>
        <p:txBody>
          <a:bodyPr/>
          <a:lstStyle/>
          <a:p>
            <a:fld id="{A0522F7A-A569-4170-AC87-F1EEB9F3C951}" type="datetime1">
              <a:rPr lang="es-PE" smtClean="0"/>
              <a:t>8/11/2023</a:t>
            </a:fld>
            <a:endParaRPr lang="es-PE"/>
          </a:p>
        </p:txBody>
      </p:sp>
      <p:sp>
        <p:nvSpPr>
          <p:cNvPr id="2" name="Marcador de número de diapositiva 1">
            <a:extLst>
              <a:ext uri="{FF2B5EF4-FFF2-40B4-BE49-F238E27FC236}">
                <a16:creationId xmlns:a16="http://schemas.microsoft.com/office/drawing/2014/main" id="{94A7EC9F-D263-4C39-A43A-407BBE97CA96}"/>
              </a:ext>
            </a:extLst>
          </p:cNvPr>
          <p:cNvSpPr>
            <a:spLocks noGrp="1"/>
          </p:cNvSpPr>
          <p:nvPr>
            <p:ph type="sldNum" sz="quarter" idx="12"/>
          </p:nvPr>
        </p:nvSpPr>
        <p:spPr/>
        <p:txBody>
          <a:bodyPr/>
          <a:lstStyle/>
          <a:p>
            <a:fld id="{5981010B-86DA-4ADF-9F27-44166A92FBA2}" type="slidenum">
              <a:rPr lang="es-PE" smtClean="0"/>
              <a:t>29</a:t>
            </a:fld>
            <a:endParaRPr lang="es-PE"/>
          </a:p>
        </p:txBody>
      </p:sp>
      <p:sp>
        <p:nvSpPr>
          <p:cNvPr id="10" name="Rectangle 2">
            <a:extLst>
              <a:ext uri="{FF2B5EF4-FFF2-40B4-BE49-F238E27FC236}">
                <a16:creationId xmlns:a16="http://schemas.microsoft.com/office/drawing/2014/main" id="{4A1FB6A0-50C6-48A2-9E5A-45F433D2709E}"/>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b. Parámetros geométricos de la mina</a:t>
            </a:r>
          </a:p>
        </p:txBody>
      </p:sp>
      <p:sp>
        <p:nvSpPr>
          <p:cNvPr id="12" name="CuadroTexto 11">
            <a:extLst>
              <a:ext uri="{FF2B5EF4-FFF2-40B4-BE49-F238E27FC236}">
                <a16:creationId xmlns:a16="http://schemas.microsoft.com/office/drawing/2014/main" id="{F90311C3-DB5E-4A6E-AAEA-79EC006C4E09}"/>
              </a:ext>
            </a:extLst>
          </p:cNvPr>
          <p:cNvSpPr txBox="1"/>
          <p:nvPr/>
        </p:nvSpPr>
        <p:spPr>
          <a:xfrm>
            <a:off x="1150883" y="1168383"/>
            <a:ext cx="10279117" cy="5028556"/>
          </a:xfrm>
          <a:prstGeom prst="rect">
            <a:avLst/>
          </a:prstGeom>
          <a:noFill/>
        </p:spPr>
        <p:txBody>
          <a:bodyPr wrap="square">
            <a:spAutoFit/>
          </a:bodyPr>
          <a:lstStyle/>
          <a:p>
            <a:pPr algn="just">
              <a:lnSpc>
                <a:spcPct val="150000"/>
              </a:lnSpc>
            </a:pPr>
            <a:r>
              <a:rPr lang="es-ES" sz="1800" dirty="0">
                <a:effectLst/>
                <a:latin typeface="Times New Roman" panose="02020603050405020304" pitchFamily="18" charset="0"/>
                <a:ea typeface="Times New Roman" panose="02020603050405020304" pitchFamily="18" charset="0"/>
              </a:rPr>
              <a:t>Los ángulos de talud con que se trabaja en una explotación son:</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effectLst/>
                <a:latin typeface="Times New Roman" panose="02020603050405020304" pitchFamily="18" charset="0"/>
                <a:ea typeface="Times New Roman" panose="02020603050405020304" pitchFamily="18" charset="0"/>
              </a:rPr>
              <a:t> 	-	</a:t>
            </a:r>
            <a:r>
              <a:rPr lang="es-ES" sz="1800" b="1" i="1" dirty="0">
                <a:effectLst/>
                <a:latin typeface="Times New Roman" panose="02020603050405020304" pitchFamily="18" charset="0"/>
                <a:ea typeface="Times New Roman" panose="02020603050405020304" pitchFamily="18" charset="0"/>
              </a:rPr>
              <a:t>Ángulo de Talud de la pared del Banco: </a:t>
            </a:r>
            <a:r>
              <a:rPr lang="es-ES" sz="1800" dirty="0">
                <a:effectLst/>
                <a:latin typeface="Times New Roman" panose="02020603050405020304" pitchFamily="18" charset="0"/>
                <a:ea typeface="Times New Roman" panose="02020603050405020304" pitchFamily="18" charset="0"/>
              </a:rPr>
              <a:t>Representa la inclinación con que queda la pared del banco. Este ángulo se mide desde la pata del banco a su propia cresta.</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effectLst/>
                <a:latin typeface="Times New Roman" panose="02020603050405020304" pitchFamily="18" charset="0"/>
                <a:ea typeface="Times New Roman" panose="02020603050405020304" pitchFamily="18" charset="0"/>
              </a:rPr>
              <a:t>	-	</a:t>
            </a:r>
            <a:r>
              <a:rPr lang="es-ES" sz="1800" b="1" i="1" dirty="0">
                <a:effectLst/>
                <a:latin typeface="Times New Roman" panose="02020603050405020304" pitchFamily="18" charset="0"/>
                <a:ea typeface="Times New Roman" panose="02020603050405020304" pitchFamily="18" charset="0"/>
              </a:rPr>
              <a:t>Ángulo de Talud Inter rampas:</a:t>
            </a:r>
            <a:r>
              <a:rPr lang="es-ES" sz="1800" dirty="0">
                <a:effectLst/>
                <a:latin typeface="Times New Roman" panose="02020603050405020304" pitchFamily="18" charset="0"/>
                <a:ea typeface="Times New Roman" panose="02020603050405020304" pitchFamily="18" charset="0"/>
              </a:rPr>
              <a:t> Representa la inclinación con que queda el conjunto de bancos que se sitúan entre una rampa y la rampa consecutiva. Este ángulo se mide desde la pata del banco superior donde se encuentra una rampa hasta la cresta del banco donde se encuentra la otra rampa.</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effectLst/>
                <a:latin typeface="Times New Roman" panose="02020603050405020304" pitchFamily="18" charset="0"/>
                <a:ea typeface="Times New Roman" panose="02020603050405020304" pitchFamily="18" charset="0"/>
              </a:rPr>
              <a:t>	-	</a:t>
            </a:r>
            <a:r>
              <a:rPr lang="es-ES" sz="1800" b="1" i="1" dirty="0">
                <a:effectLst/>
                <a:latin typeface="Times New Roman" panose="02020603050405020304" pitchFamily="18" charset="0"/>
                <a:ea typeface="Times New Roman" panose="02020603050405020304" pitchFamily="18" charset="0"/>
              </a:rPr>
              <a:t>Ángulo de Talud de un conjunto de bancos:</a:t>
            </a:r>
            <a:r>
              <a:rPr lang="es-ES" sz="1800" dirty="0">
                <a:effectLst/>
                <a:latin typeface="Times New Roman" panose="02020603050405020304" pitchFamily="18" charset="0"/>
                <a:ea typeface="Times New Roman" panose="02020603050405020304" pitchFamily="18" charset="0"/>
              </a:rPr>
              <a:t> Representa la inclinación con que queda un grupo de bancos sin existir entre ellos alguna diferencia geométrica importante. Este ángulo se mide desde la pata del banco más profundo hasta la cresta del banco de cota mayor.</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effectLst/>
                <a:latin typeface="Times New Roman" panose="02020603050405020304" pitchFamily="18" charset="0"/>
                <a:ea typeface="Times New Roman" panose="02020603050405020304" pitchFamily="18" charset="0"/>
              </a:rPr>
              <a:t>	-	</a:t>
            </a:r>
            <a:r>
              <a:rPr lang="es-ES" sz="1800" b="1" i="1" dirty="0">
                <a:effectLst/>
                <a:latin typeface="Times New Roman" panose="02020603050405020304" pitchFamily="18" charset="0"/>
                <a:ea typeface="Times New Roman" panose="02020603050405020304" pitchFamily="18" charset="0"/>
              </a:rPr>
              <a:t>Ángulo de Talud </a:t>
            </a:r>
            <a:r>
              <a:rPr lang="es-ES" sz="1800" b="1" i="1" dirty="0" err="1">
                <a:effectLst/>
                <a:latin typeface="Times New Roman" panose="02020603050405020304" pitchFamily="18" charset="0"/>
                <a:ea typeface="Times New Roman" panose="02020603050405020304" pitchFamily="18" charset="0"/>
              </a:rPr>
              <a:t>Overall</a:t>
            </a:r>
            <a:r>
              <a:rPr lang="es-ES" sz="1800" b="1" i="1"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Representa el ángulo de inclinación con que queda la pared final del rajo, incluyendo todas las singularidades geométricas existentes. Este ángulo se mide desde la pata del banco más profundo hasta la cresta del banco más alto de la explotación.</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1242830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1</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PE" b="1" dirty="0">
                <a:solidFill>
                  <a:schemeClr val="bg1"/>
                </a:solidFill>
              </a:rPr>
              <a:t>Fundamentos para la perforación y voladura en Minería</a:t>
            </a:r>
            <a:endParaRPr lang="es-PE"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39C2DFF-59AD-45B1-BAF0-BACF2AE6F563}"/>
              </a:ext>
            </a:extLst>
          </p:cNvPr>
          <p:cNvSpPr>
            <a:spLocks noGrp="1" noChangeArrowheads="1"/>
          </p:cNvSpPr>
          <p:nvPr>
            <p:ph type="title"/>
          </p:nvPr>
        </p:nvSpPr>
        <p:spPr>
          <a:xfrm>
            <a:off x="1251678" y="118860"/>
            <a:ext cx="8002681" cy="643140"/>
          </a:xfrm>
        </p:spPr>
        <p:txBody>
          <a:bodyPr>
            <a:normAutofit/>
          </a:bodyPr>
          <a:lstStyle/>
          <a:p>
            <a:pPr marL="803275" indent="-803275" eaLnBrk="1" hangingPunct="1"/>
            <a:r>
              <a:rPr lang="en-US" altLang="es-PE" sz="3000" b="1" dirty="0">
                <a:solidFill>
                  <a:schemeClr val="accent3">
                    <a:lumMod val="75000"/>
                  </a:schemeClr>
                </a:solidFill>
              </a:rPr>
              <a:t>1.3. PARÁMETROS CLAVES DE PERFORACIÓN</a:t>
            </a:r>
          </a:p>
        </p:txBody>
      </p:sp>
      <p:sp>
        <p:nvSpPr>
          <p:cNvPr id="3" name="Marcador de fecha 2">
            <a:extLst>
              <a:ext uri="{FF2B5EF4-FFF2-40B4-BE49-F238E27FC236}">
                <a16:creationId xmlns:a16="http://schemas.microsoft.com/office/drawing/2014/main" id="{6524BA8E-77A9-46A1-A365-53128206B5FC}"/>
              </a:ext>
            </a:extLst>
          </p:cNvPr>
          <p:cNvSpPr>
            <a:spLocks noGrp="1"/>
          </p:cNvSpPr>
          <p:nvPr>
            <p:ph type="dt" sz="half" idx="10"/>
          </p:nvPr>
        </p:nvSpPr>
        <p:spPr/>
        <p:txBody>
          <a:bodyPr/>
          <a:lstStyle/>
          <a:p>
            <a:fld id="{A0522F7A-A569-4170-AC87-F1EEB9F3C951}" type="datetime1">
              <a:rPr lang="es-PE" smtClean="0"/>
              <a:t>8/11/2023</a:t>
            </a:fld>
            <a:endParaRPr lang="es-PE"/>
          </a:p>
        </p:txBody>
      </p:sp>
      <p:sp>
        <p:nvSpPr>
          <p:cNvPr id="2" name="Marcador de número de diapositiva 1">
            <a:extLst>
              <a:ext uri="{FF2B5EF4-FFF2-40B4-BE49-F238E27FC236}">
                <a16:creationId xmlns:a16="http://schemas.microsoft.com/office/drawing/2014/main" id="{94A7EC9F-D263-4C39-A43A-407BBE97CA96}"/>
              </a:ext>
            </a:extLst>
          </p:cNvPr>
          <p:cNvSpPr>
            <a:spLocks noGrp="1"/>
          </p:cNvSpPr>
          <p:nvPr>
            <p:ph type="sldNum" sz="quarter" idx="12"/>
          </p:nvPr>
        </p:nvSpPr>
        <p:spPr/>
        <p:txBody>
          <a:bodyPr/>
          <a:lstStyle/>
          <a:p>
            <a:fld id="{5981010B-86DA-4ADF-9F27-44166A92FBA2}" type="slidenum">
              <a:rPr lang="es-PE" smtClean="0"/>
              <a:t>30</a:t>
            </a:fld>
            <a:endParaRPr lang="es-PE"/>
          </a:p>
        </p:txBody>
      </p:sp>
      <p:sp>
        <p:nvSpPr>
          <p:cNvPr id="10" name="Rectangle 2">
            <a:extLst>
              <a:ext uri="{FF2B5EF4-FFF2-40B4-BE49-F238E27FC236}">
                <a16:creationId xmlns:a16="http://schemas.microsoft.com/office/drawing/2014/main" id="{4A1FB6A0-50C6-48A2-9E5A-45F433D2709E}"/>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c. </a:t>
            </a:r>
            <a:r>
              <a:rPr lang="en-US" altLang="es-PE" sz="3000" b="1" dirty="0" err="1">
                <a:solidFill>
                  <a:schemeClr val="accent3">
                    <a:lumMod val="75000"/>
                  </a:schemeClr>
                </a:solidFill>
              </a:rPr>
              <a:t>Ángulo</a:t>
            </a:r>
            <a:r>
              <a:rPr lang="en-US" altLang="es-PE" sz="3000" b="1" dirty="0">
                <a:solidFill>
                  <a:schemeClr val="accent3">
                    <a:lumMod val="75000"/>
                  </a:schemeClr>
                </a:solidFill>
              </a:rPr>
              <a:t> de </a:t>
            </a:r>
            <a:r>
              <a:rPr lang="en-US" altLang="es-PE" sz="3000" b="1" dirty="0" err="1">
                <a:solidFill>
                  <a:schemeClr val="accent3">
                    <a:lumMod val="75000"/>
                  </a:schemeClr>
                </a:solidFill>
              </a:rPr>
              <a:t>talud</a:t>
            </a:r>
            <a:endParaRPr lang="en-US" altLang="es-PE" sz="3000" b="1" dirty="0">
              <a:solidFill>
                <a:schemeClr val="accent3">
                  <a:lumMod val="75000"/>
                </a:schemeClr>
              </a:solidFill>
            </a:endParaRPr>
          </a:p>
        </p:txBody>
      </p:sp>
      <p:pic>
        <p:nvPicPr>
          <p:cNvPr id="5" name="Imagen 4">
            <a:extLst>
              <a:ext uri="{FF2B5EF4-FFF2-40B4-BE49-F238E27FC236}">
                <a16:creationId xmlns:a16="http://schemas.microsoft.com/office/drawing/2014/main" id="{16951FF1-392D-4CE5-9C44-B0027FA086CB}"/>
              </a:ext>
            </a:extLst>
          </p:cNvPr>
          <p:cNvPicPr>
            <a:picLocks noChangeAspect="1"/>
          </p:cNvPicPr>
          <p:nvPr/>
        </p:nvPicPr>
        <p:blipFill>
          <a:blip r:embed="rId2"/>
          <a:stretch>
            <a:fillRect/>
          </a:stretch>
        </p:blipFill>
        <p:spPr>
          <a:xfrm>
            <a:off x="1348813" y="3781102"/>
            <a:ext cx="4906060" cy="2314898"/>
          </a:xfrm>
          <a:prstGeom prst="rect">
            <a:avLst/>
          </a:prstGeom>
        </p:spPr>
      </p:pic>
      <p:pic>
        <p:nvPicPr>
          <p:cNvPr id="7" name="Imagen 6">
            <a:extLst>
              <a:ext uri="{FF2B5EF4-FFF2-40B4-BE49-F238E27FC236}">
                <a16:creationId xmlns:a16="http://schemas.microsoft.com/office/drawing/2014/main" id="{85D3A7AC-F62F-4B1C-B086-36119B3E9A5C}"/>
              </a:ext>
            </a:extLst>
          </p:cNvPr>
          <p:cNvPicPr>
            <a:picLocks noChangeAspect="1"/>
          </p:cNvPicPr>
          <p:nvPr/>
        </p:nvPicPr>
        <p:blipFill>
          <a:blip r:embed="rId3"/>
          <a:stretch>
            <a:fillRect/>
          </a:stretch>
        </p:blipFill>
        <p:spPr>
          <a:xfrm>
            <a:off x="6962934" y="1227198"/>
            <a:ext cx="4821707" cy="5449614"/>
          </a:xfrm>
          <a:prstGeom prst="rect">
            <a:avLst/>
          </a:prstGeom>
        </p:spPr>
      </p:pic>
      <p:sp>
        <p:nvSpPr>
          <p:cNvPr id="13" name="CuadroTexto 12">
            <a:extLst>
              <a:ext uri="{FF2B5EF4-FFF2-40B4-BE49-F238E27FC236}">
                <a16:creationId xmlns:a16="http://schemas.microsoft.com/office/drawing/2014/main" id="{F564CEFB-C0E7-4D01-9603-0D12608EF8BD}"/>
              </a:ext>
            </a:extLst>
          </p:cNvPr>
          <p:cNvSpPr txBox="1"/>
          <p:nvPr/>
        </p:nvSpPr>
        <p:spPr>
          <a:xfrm>
            <a:off x="1348814" y="1308932"/>
            <a:ext cx="5225408" cy="2535566"/>
          </a:xfrm>
          <a:prstGeom prst="rect">
            <a:avLst/>
          </a:prstGeom>
          <a:noFill/>
        </p:spPr>
        <p:txBody>
          <a:bodyPr wrap="square">
            <a:spAutoFit/>
          </a:bodyPr>
          <a:lstStyle/>
          <a:p>
            <a:pPr algn="just">
              <a:lnSpc>
                <a:spcPct val="150000"/>
              </a:lnSpc>
            </a:pPr>
            <a:r>
              <a:rPr lang="es-ES" sz="1800" dirty="0">
                <a:effectLst/>
                <a:latin typeface="Times New Roman" panose="02020603050405020304" pitchFamily="18" charset="0"/>
                <a:ea typeface="Times New Roman" panose="02020603050405020304" pitchFamily="18" charset="0"/>
              </a:rPr>
              <a:t>En resumen, los efectos del cambio en el ángulo de talud, se ven claramente reflejados en la relación Estéril - Mineral de la explotación, y puede significar la no viabilidad del proyecto, por lo que la información relacionada con nuestro ángulo de talud debe ser lo más confiable posible.</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5611892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9" name="Rectangle 3">
            <a:extLst>
              <a:ext uri="{FF2B5EF4-FFF2-40B4-BE49-F238E27FC236}">
                <a16:creationId xmlns:a16="http://schemas.microsoft.com/office/drawing/2014/main" id="{748ABF47-E966-9882-BBEE-FDA262AAE1A4}"/>
              </a:ext>
            </a:extLst>
          </p:cNvPr>
          <p:cNvGraphicFramePr>
            <a:graphicFrameLocks noGrp="1"/>
          </p:cNvGraphicFramePr>
          <p:nvPr>
            <p:ph idx="1"/>
          </p:nvPr>
        </p:nvGraphicFramePr>
        <p:xfrm>
          <a:off x="1440864" y="1450474"/>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AEDFEB88-1E4B-4B65-967B-D12B60D5FEC3}"/>
              </a:ext>
            </a:extLst>
          </p:cNvPr>
          <p:cNvSpPr>
            <a:spLocks noGrp="1"/>
          </p:cNvSpPr>
          <p:nvPr>
            <p:ph type="dt" sz="half" idx="10"/>
          </p:nvPr>
        </p:nvSpPr>
        <p:spPr/>
        <p:txBody>
          <a:bodyPr/>
          <a:lstStyle/>
          <a:p>
            <a:fld id="{CAA69D2D-A002-4636-801B-FC18A1BA2CD3}" type="datetime1">
              <a:rPr lang="es-PE" smtClean="0"/>
              <a:t>8/11/2023</a:t>
            </a:fld>
            <a:endParaRPr lang="es-PE"/>
          </a:p>
        </p:txBody>
      </p:sp>
      <p:sp>
        <p:nvSpPr>
          <p:cNvPr id="2" name="Marcador de número de diapositiva 1">
            <a:extLst>
              <a:ext uri="{FF2B5EF4-FFF2-40B4-BE49-F238E27FC236}">
                <a16:creationId xmlns:a16="http://schemas.microsoft.com/office/drawing/2014/main" id="{1690199E-F395-4221-9ACA-A8D68F572B52}"/>
              </a:ext>
            </a:extLst>
          </p:cNvPr>
          <p:cNvSpPr>
            <a:spLocks noGrp="1"/>
          </p:cNvSpPr>
          <p:nvPr>
            <p:ph type="sldNum" sz="quarter" idx="12"/>
          </p:nvPr>
        </p:nvSpPr>
        <p:spPr/>
        <p:txBody>
          <a:bodyPr/>
          <a:lstStyle/>
          <a:p>
            <a:fld id="{5981010B-86DA-4ADF-9F27-44166A92FBA2}" type="slidenum">
              <a:rPr lang="es-PE" smtClean="0"/>
              <a:t>31</a:t>
            </a:fld>
            <a:endParaRPr lang="es-PE"/>
          </a:p>
        </p:txBody>
      </p:sp>
      <p:sp>
        <p:nvSpPr>
          <p:cNvPr id="8" name="Rectangle 2">
            <a:extLst>
              <a:ext uri="{FF2B5EF4-FFF2-40B4-BE49-F238E27FC236}">
                <a16:creationId xmlns:a16="http://schemas.microsoft.com/office/drawing/2014/main" id="{43F62736-2FCC-4D1E-99CF-9A10D316C2ED}"/>
              </a:ext>
            </a:extLst>
          </p:cNvPr>
          <p:cNvSpPr>
            <a:spLocks noGrp="1" noChangeArrowheads="1"/>
          </p:cNvSpPr>
          <p:nvPr>
            <p:ph type="title"/>
          </p:nvPr>
        </p:nvSpPr>
        <p:spPr>
          <a:xfrm>
            <a:off x="1251678" y="118860"/>
            <a:ext cx="8002681" cy="643140"/>
          </a:xfrm>
        </p:spPr>
        <p:txBody>
          <a:bodyPr>
            <a:normAutofit/>
          </a:bodyPr>
          <a:lstStyle/>
          <a:p>
            <a:pPr marL="803275" indent="-803275" eaLnBrk="1" hangingPunct="1"/>
            <a:r>
              <a:rPr lang="en-US" altLang="es-PE" sz="3000" b="1" dirty="0">
                <a:solidFill>
                  <a:schemeClr val="accent3">
                    <a:lumMod val="75000"/>
                  </a:schemeClr>
                </a:solidFill>
              </a:rPr>
              <a:t>1.3. PARÁMETROS CLAVES DE PERFORACIÓN</a:t>
            </a:r>
          </a:p>
        </p:txBody>
      </p:sp>
      <p:sp>
        <p:nvSpPr>
          <p:cNvPr id="9" name="Rectangle 2">
            <a:extLst>
              <a:ext uri="{FF2B5EF4-FFF2-40B4-BE49-F238E27FC236}">
                <a16:creationId xmlns:a16="http://schemas.microsoft.com/office/drawing/2014/main" id="{B9A8B9C9-D58C-4B35-98FA-7E11A35D2207}"/>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d. </a:t>
            </a:r>
            <a:r>
              <a:rPr lang="en-US" altLang="es-PE" sz="3000" b="1" dirty="0" err="1">
                <a:solidFill>
                  <a:schemeClr val="accent3">
                    <a:lumMod val="75000"/>
                  </a:schemeClr>
                </a:solidFill>
              </a:rPr>
              <a:t>Programa</a:t>
            </a:r>
            <a:r>
              <a:rPr lang="en-US" altLang="es-PE" sz="3000" b="1" dirty="0">
                <a:solidFill>
                  <a:schemeClr val="accent3">
                    <a:lumMod val="75000"/>
                  </a:schemeClr>
                </a:solidFill>
              </a:rPr>
              <a:t> de </a:t>
            </a:r>
            <a:r>
              <a:rPr lang="en-US" altLang="es-PE" sz="3000" b="1" dirty="0" err="1">
                <a:solidFill>
                  <a:schemeClr val="accent3">
                    <a:lumMod val="75000"/>
                  </a:schemeClr>
                </a:solidFill>
              </a:rPr>
              <a:t>producción</a:t>
            </a:r>
            <a:endParaRPr lang="en-US" altLang="es-PE" sz="3000" b="1" dirty="0">
              <a:solidFill>
                <a:schemeClr val="accent3">
                  <a:lumMod val="75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AEDFEB88-1E4B-4B65-967B-D12B60D5FEC3}"/>
              </a:ext>
            </a:extLst>
          </p:cNvPr>
          <p:cNvSpPr>
            <a:spLocks noGrp="1"/>
          </p:cNvSpPr>
          <p:nvPr>
            <p:ph type="dt" sz="half" idx="10"/>
          </p:nvPr>
        </p:nvSpPr>
        <p:spPr/>
        <p:txBody>
          <a:bodyPr/>
          <a:lstStyle/>
          <a:p>
            <a:fld id="{CAA69D2D-A002-4636-801B-FC18A1BA2CD3}" type="datetime1">
              <a:rPr lang="es-PE" smtClean="0"/>
              <a:t>8/11/2023</a:t>
            </a:fld>
            <a:endParaRPr lang="es-PE"/>
          </a:p>
        </p:txBody>
      </p:sp>
      <p:sp>
        <p:nvSpPr>
          <p:cNvPr id="2" name="Marcador de número de diapositiva 1">
            <a:extLst>
              <a:ext uri="{FF2B5EF4-FFF2-40B4-BE49-F238E27FC236}">
                <a16:creationId xmlns:a16="http://schemas.microsoft.com/office/drawing/2014/main" id="{1690199E-F395-4221-9ACA-A8D68F572B52}"/>
              </a:ext>
            </a:extLst>
          </p:cNvPr>
          <p:cNvSpPr>
            <a:spLocks noGrp="1"/>
          </p:cNvSpPr>
          <p:nvPr>
            <p:ph type="sldNum" sz="quarter" idx="12"/>
          </p:nvPr>
        </p:nvSpPr>
        <p:spPr/>
        <p:txBody>
          <a:bodyPr/>
          <a:lstStyle/>
          <a:p>
            <a:fld id="{5981010B-86DA-4ADF-9F27-44166A92FBA2}" type="slidenum">
              <a:rPr lang="es-PE" smtClean="0"/>
              <a:t>32</a:t>
            </a:fld>
            <a:endParaRPr lang="es-PE"/>
          </a:p>
        </p:txBody>
      </p:sp>
      <p:sp>
        <p:nvSpPr>
          <p:cNvPr id="8" name="Rectangle 2">
            <a:extLst>
              <a:ext uri="{FF2B5EF4-FFF2-40B4-BE49-F238E27FC236}">
                <a16:creationId xmlns:a16="http://schemas.microsoft.com/office/drawing/2014/main" id="{43F62736-2FCC-4D1E-99CF-9A10D316C2ED}"/>
              </a:ext>
            </a:extLst>
          </p:cNvPr>
          <p:cNvSpPr>
            <a:spLocks noGrp="1" noChangeArrowheads="1"/>
          </p:cNvSpPr>
          <p:nvPr>
            <p:ph type="title"/>
          </p:nvPr>
        </p:nvSpPr>
        <p:spPr>
          <a:xfrm>
            <a:off x="1251678" y="118860"/>
            <a:ext cx="8002681" cy="643140"/>
          </a:xfrm>
        </p:spPr>
        <p:txBody>
          <a:bodyPr>
            <a:normAutofit/>
          </a:bodyPr>
          <a:lstStyle/>
          <a:p>
            <a:pPr marL="803275" indent="-803275" eaLnBrk="1" hangingPunct="1"/>
            <a:r>
              <a:rPr lang="en-US" altLang="es-PE" sz="3000" b="1" dirty="0">
                <a:solidFill>
                  <a:schemeClr val="accent3">
                    <a:lumMod val="75000"/>
                  </a:schemeClr>
                </a:solidFill>
              </a:rPr>
              <a:t>1.3. PARÁMETROS CLAVES DE PERFORACIÓN</a:t>
            </a:r>
          </a:p>
        </p:txBody>
      </p:sp>
      <p:sp>
        <p:nvSpPr>
          <p:cNvPr id="9" name="Rectangle 2">
            <a:extLst>
              <a:ext uri="{FF2B5EF4-FFF2-40B4-BE49-F238E27FC236}">
                <a16:creationId xmlns:a16="http://schemas.microsoft.com/office/drawing/2014/main" id="{B9A8B9C9-D58C-4B35-98FA-7E11A35D2207}"/>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c. ANCHO MÍNIMO DE OPERACIÓN</a:t>
            </a:r>
          </a:p>
        </p:txBody>
      </p:sp>
      <p:sp>
        <p:nvSpPr>
          <p:cNvPr id="10" name="CuadroTexto 9">
            <a:extLst>
              <a:ext uri="{FF2B5EF4-FFF2-40B4-BE49-F238E27FC236}">
                <a16:creationId xmlns:a16="http://schemas.microsoft.com/office/drawing/2014/main" id="{A337ED0A-382F-4B51-987C-942769625160}"/>
              </a:ext>
            </a:extLst>
          </p:cNvPr>
          <p:cNvSpPr txBox="1"/>
          <p:nvPr/>
        </p:nvSpPr>
        <p:spPr>
          <a:xfrm>
            <a:off x="1422836" y="1405140"/>
            <a:ext cx="6320247" cy="2535566"/>
          </a:xfrm>
          <a:prstGeom prst="rect">
            <a:avLst/>
          </a:prstGeom>
          <a:noFill/>
        </p:spPr>
        <p:txBody>
          <a:bodyPr wrap="square">
            <a:spAutoFit/>
          </a:bodyPr>
          <a:lstStyle/>
          <a:p>
            <a:pPr algn="just">
              <a:lnSpc>
                <a:spcPct val="150000"/>
              </a:lnSpc>
            </a:pPr>
            <a:r>
              <a:rPr lang="es-ES" sz="1800" dirty="0">
                <a:effectLst/>
                <a:latin typeface="Times New Roman" panose="02020603050405020304" pitchFamily="18" charset="0"/>
                <a:ea typeface="Times New Roman" panose="02020603050405020304" pitchFamily="18" charset="0"/>
              </a:rPr>
              <a:t>Para la perforación podemos notar que el ancho mínimo de operación está dado por el área sometida a la perforación más un ancho necesario para el tránsito de los equipos ligados a la tarea de perforación y tronadura. Por lo general esta área es cubierta o satisfecha por los otros parámetros geométricos (por ejemplo el ancho mínimo de carguío).</a:t>
            </a:r>
            <a:endParaRPr lang="es-PE" sz="1800" dirty="0">
              <a:effectLst/>
              <a:latin typeface="Times New Roman" panose="02020603050405020304" pitchFamily="18" charset="0"/>
              <a:ea typeface="Times New Roman" panose="02020603050405020304" pitchFamily="18" charset="0"/>
            </a:endParaRPr>
          </a:p>
        </p:txBody>
      </p:sp>
      <p:grpSp>
        <p:nvGrpSpPr>
          <p:cNvPr id="7" name="Group 2">
            <a:extLst>
              <a:ext uri="{FF2B5EF4-FFF2-40B4-BE49-F238E27FC236}">
                <a16:creationId xmlns:a16="http://schemas.microsoft.com/office/drawing/2014/main" id="{CBB5D7EA-A2D5-46A8-818E-8A43CE42C50E}"/>
              </a:ext>
            </a:extLst>
          </p:cNvPr>
          <p:cNvGrpSpPr>
            <a:grpSpLocks/>
          </p:cNvGrpSpPr>
          <p:nvPr/>
        </p:nvGrpSpPr>
        <p:grpSpPr bwMode="auto">
          <a:xfrm>
            <a:off x="8121869" y="1405140"/>
            <a:ext cx="3720662" cy="4444960"/>
            <a:chOff x="2556" y="2414"/>
            <a:chExt cx="6816" cy="4166"/>
          </a:xfrm>
        </p:grpSpPr>
        <p:grpSp>
          <p:nvGrpSpPr>
            <p:cNvPr id="11" name="Group 3">
              <a:extLst>
                <a:ext uri="{FF2B5EF4-FFF2-40B4-BE49-F238E27FC236}">
                  <a16:creationId xmlns:a16="http://schemas.microsoft.com/office/drawing/2014/main" id="{25DD15AD-9B46-41DA-BDA1-7FEC353E4FAD}"/>
                </a:ext>
              </a:extLst>
            </p:cNvPr>
            <p:cNvGrpSpPr>
              <a:grpSpLocks/>
            </p:cNvGrpSpPr>
            <p:nvPr/>
          </p:nvGrpSpPr>
          <p:grpSpPr bwMode="auto">
            <a:xfrm>
              <a:off x="2556" y="2414"/>
              <a:ext cx="6816" cy="3692"/>
              <a:chOff x="2556" y="2414"/>
              <a:chExt cx="6692" cy="3565"/>
            </a:xfrm>
          </p:grpSpPr>
          <p:pic>
            <p:nvPicPr>
              <p:cNvPr id="33796" name="Picture 4">
                <a:extLst>
                  <a:ext uri="{FF2B5EF4-FFF2-40B4-BE49-F238E27FC236}">
                    <a16:creationId xmlns:a16="http://schemas.microsoft.com/office/drawing/2014/main" id="{9353C643-13D7-406B-811A-35B0AFB58A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8" y="2414"/>
                <a:ext cx="1316" cy="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5">
                <a:extLst>
                  <a:ext uri="{FF2B5EF4-FFF2-40B4-BE49-F238E27FC236}">
                    <a16:creationId xmlns:a16="http://schemas.microsoft.com/office/drawing/2014/main" id="{30206D2C-A411-4EF8-BF9E-BD28F9C21728}"/>
                  </a:ext>
                </a:extLst>
              </p:cNvPr>
              <p:cNvSpPr>
                <a:spLocks/>
              </p:cNvSpPr>
              <p:nvPr/>
            </p:nvSpPr>
            <p:spPr bwMode="auto">
              <a:xfrm>
                <a:off x="2556" y="3692"/>
                <a:ext cx="6674" cy="2287"/>
              </a:xfrm>
              <a:custGeom>
                <a:avLst/>
                <a:gdLst>
                  <a:gd name="T0" fmla="*/ 0 w 20000"/>
                  <a:gd name="T1" fmla="*/ 19992 h 20000"/>
                  <a:gd name="T2" fmla="*/ 1270 w 20000"/>
                  <a:gd name="T3" fmla="*/ 9996 h 20000"/>
                  <a:gd name="T4" fmla="*/ 1587 w 20000"/>
                  <a:gd name="T5" fmla="*/ 9996 h 20000"/>
                  <a:gd name="T6" fmla="*/ 1905 w 20000"/>
                  <a:gd name="T7" fmla="*/ 7775 h 20000"/>
                  <a:gd name="T8" fmla="*/ 2222 w 20000"/>
                  <a:gd name="T9" fmla="*/ 7775 h 20000"/>
                  <a:gd name="T10" fmla="*/ 2539 w 20000"/>
                  <a:gd name="T11" fmla="*/ 9996 h 20000"/>
                  <a:gd name="T12" fmla="*/ 18411 w 20000"/>
                  <a:gd name="T13" fmla="*/ 9996 h 20000"/>
                  <a:gd name="T14" fmla="*/ 19046 w 20000"/>
                  <a:gd name="T15" fmla="*/ 7775 h 20000"/>
                  <a:gd name="T16" fmla="*/ 19680 w 20000"/>
                  <a:gd name="T17" fmla="*/ 0 h 20000"/>
                  <a:gd name="T18" fmla="*/ 19998 w 20000"/>
                  <a:gd name="T19" fmla="*/ 0 h 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0" h="20000">
                    <a:moveTo>
                      <a:pt x="0" y="19992"/>
                    </a:moveTo>
                    <a:lnTo>
                      <a:pt x="1270" y="9996"/>
                    </a:lnTo>
                    <a:lnTo>
                      <a:pt x="1587" y="9996"/>
                    </a:lnTo>
                    <a:lnTo>
                      <a:pt x="1905" y="7775"/>
                    </a:lnTo>
                    <a:lnTo>
                      <a:pt x="2222" y="7775"/>
                    </a:lnTo>
                    <a:lnTo>
                      <a:pt x="2539" y="9996"/>
                    </a:lnTo>
                    <a:lnTo>
                      <a:pt x="18411" y="9996"/>
                    </a:lnTo>
                    <a:lnTo>
                      <a:pt x="19046" y="7775"/>
                    </a:lnTo>
                    <a:lnTo>
                      <a:pt x="19680" y="0"/>
                    </a:lnTo>
                    <a:lnTo>
                      <a:pt x="19998" y="0"/>
                    </a:lnTo>
                  </a:path>
                </a:pathLst>
              </a:custGeom>
              <a:noFill/>
              <a:ln w="28575" cap="flat" cmpd="sng">
                <a:solidFill>
                  <a:srgbClr val="0000FF"/>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nvGrpSpPr>
              <p:cNvPr id="17" name="Group 6">
                <a:extLst>
                  <a:ext uri="{FF2B5EF4-FFF2-40B4-BE49-F238E27FC236}">
                    <a16:creationId xmlns:a16="http://schemas.microsoft.com/office/drawing/2014/main" id="{182BD74D-3B5F-4B68-B226-AC70DBDDBDBC}"/>
                  </a:ext>
                </a:extLst>
              </p:cNvPr>
              <p:cNvGrpSpPr>
                <a:grpSpLocks/>
              </p:cNvGrpSpPr>
              <p:nvPr/>
            </p:nvGrpSpPr>
            <p:grpSpPr bwMode="auto">
              <a:xfrm>
                <a:off x="4544" y="3692"/>
                <a:ext cx="4555" cy="1144"/>
                <a:chOff x="4014" y="3463"/>
                <a:chExt cx="6193" cy="1297"/>
              </a:xfrm>
            </p:grpSpPr>
            <p:sp>
              <p:nvSpPr>
                <p:cNvPr id="21" name="Freeform 7">
                  <a:extLst>
                    <a:ext uri="{FF2B5EF4-FFF2-40B4-BE49-F238E27FC236}">
                      <a16:creationId xmlns:a16="http://schemas.microsoft.com/office/drawing/2014/main" id="{9549DD02-48BF-41C5-B471-72FA98843E2D}"/>
                    </a:ext>
                  </a:extLst>
                </p:cNvPr>
                <p:cNvSpPr>
                  <a:spLocks/>
                </p:cNvSpPr>
                <p:nvPr/>
              </p:nvSpPr>
              <p:spPr bwMode="auto">
                <a:xfrm>
                  <a:off x="4014" y="3463"/>
                  <a:ext cx="1009" cy="1297"/>
                </a:xfrm>
                <a:custGeom>
                  <a:avLst/>
                  <a:gdLst>
                    <a:gd name="T0" fmla="*/ 19980 w 20000"/>
                    <a:gd name="T1" fmla="*/ 0 h 20000"/>
                    <a:gd name="T2" fmla="*/ 14272 w 20000"/>
                    <a:gd name="T3" fmla="*/ 2221 h 20000"/>
                    <a:gd name="T4" fmla="*/ 11417 w 20000"/>
                    <a:gd name="T5" fmla="*/ 6662 h 20000"/>
                    <a:gd name="T6" fmla="*/ 8563 w 20000"/>
                    <a:gd name="T7" fmla="*/ 8882 h 20000"/>
                    <a:gd name="T8" fmla="*/ 5709 w 20000"/>
                    <a:gd name="T9" fmla="*/ 13323 h 20000"/>
                    <a:gd name="T10" fmla="*/ 0 w 20000"/>
                    <a:gd name="T11" fmla="*/ 19985 h 20000"/>
                  </a:gdLst>
                  <a:ahLst/>
                  <a:cxnLst>
                    <a:cxn ang="0">
                      <a:pos x="T0" y="T1"/>
                    </a:cxn>
                    <a:cxn ang="0">
                      <a:pos x="T2" y="T3"/>
                    </a:cxn>
                    <a:cxn ang="0">
                      <a:pos x="T4" y="T5"/>
                    </a:cxn>
                    <a:cxn ang="0">
                      <a:pos x="T6" y="T7"/>
                    </a:cxn>
                    <a:cxn ang="0">
                      <a:pos x="T8" y="T9"/>
                    </a:cxn>
                    <a:cxn ang="0">
                      <a:pos x="T10" y="T11"/>
                    </a:cxn>
                  </a:cxnLst>
                  <a:rect l="0" t="0" r="r" b="b"/>
                  <a:pathLst>
                    <a:path w="20000" h="20000">
                      <a:moveTo>
                        <a:pt x="19980" y="0"/>
                      </a:moveTo>
                      <a:lnTo>
                        <a:pt x="14272" y="2221"/>
                      </a:lnTo>
                      <a:lnTo>
                        <a:pt x="11417" y="6662"/>
                      </a:lnTo>
                      <a:lnTo>
                        <a:pt x="8563" y="8882"/>
                      </a:lnTo>
                      <a:lnTo>
                        <a:pt x="5709" y="13323"/>
                      </a:lnTo>
                      <a:lnTo>
                        <a:pt x="0" y="19985"/>
                      </a:lnTo>
                    </a:path>
                  </a:pathLst>
                </a:custGeom>
                <a:noFill/>
                <a:ln w="19050" cap="flat" cmpd="sng">
                  <a:solidFill>
                    <a:srgbClr val="0000FF"/>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2" name="Freeform 8">
                  <a:extLst>
                    <a:ext uri="{FF2B5EF4-FFF2-40B4-BE49-F238E27FC236}">
                      <a16:creationId xmlns:a16="http://schemas.microsoft.com/office/drawing/2014/main" id="{A97D088D-15BF-466D-A240-09CD16248DA6}"/>
                    </a:ext>
                  </a:extLst>
                </p:cNvPr>
                <p:cNvSpPr>
                  <a:spLocks/>
                </p:cNvSpPr>
                <p:nvPr/>
              </p:nvSpPr>
              <p:spPr bwMode="auto">
                <a:xfrm>
                  <a:off x="4970" y="3494"/>
                  <a:ext cx="5237" cy="166"/>
                </a:xfrm>
                <a:custGeom>
                  <a:avLst/>
                  <a:gdLst>
                    <a:gd name="T0" fmla="*/ 19985 w 20000"/>
                    <a:gd name="T1" fmla="*/ 0 h 20000"/>
                    <a:gd name="T2" fmla="*/ 0 w 20000"/>
                    <a:gd name="T3" fmla="*/ 0 h 20000"/>
                  </a:gdLst>
                  <a:ahLst/>
                  <a:cxnLst>
                    <a:cxn ang="0">
                      <a:pos x="T0" y="T1"/>
                    </a:cxn>
                    <a:cxn ang="0">
                      <a:pos x="T2" y="T3"/>
                    </a:cxn>
                  </a:cxnLst>
                  <a:rect l="0" t="0" r="r" b="b"/>
                  <a:pathLst>
                    <a:path w="20000" h="20000">
                      <a:moveTo>
                        <a:pt x="19985" y="0"/>
                      </a:moveTo>
                      <a:lnTo>
                        <a:pt x="0" y="0"/>
                      </a:lnTo>
                    </a:path>
                  </a:pathLst>
                </a:custGeom>
                <a:noFill/>
                <a:ln w="19050" cap="flat" cmpd="sng">
                  <a:solidFill>
                    <a:srgbClr val="0000FF"/>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8" name="Group 9">
                <a:extLst>
                  <a:ext uri="{FF2B5EF4-FFF2-40B4-BE49-F238E27FC236}">
                    <a16:creationId xmlns:a16="http://schemas.microsoft.com/office/drawing/2014/main" id="{00CE2EBF-91B6-4260-8C7F-0770C50E4883}"/>
                  </a:ext>
                </a:extLst>
              </p:cNvPr>
              <p:cNvGrpSpPr>
                <a:grpSpLocks/>
              </p:cNvGrpSpPr>
              <p:nvPr/>
            </p:nvGrpSpPr>
            <p:grpSpPr bwMode="auto">
              <a:xfrm>
                <a:off x="6532" y="2840"/>
                <a:ext cx="2716" cy="643"/>
                <a:chOff x="4014" y="3463"/>
                <a:chExt cx="6193" cy="1297"/>
              </a:xfrm>
            </p:grpSpPr>
            <p:sp>
              <p:nvSpPr>
                <p:cNvPr id="19" name="Freeform 10">
                  <a:extLst>
                    <a:ext uri="{FF2B5EF4-FFF2-40B4-BE49-F238E27FC236}">
                      <a16:creationId xmlns:a16="http://schemas.microsoft.com/office/drawing/2014/main" id="{418AC0DD-8514-4D0E-A0D3-A6081BE7F293}"/>
                    </a:ext>
                  </a:extLst>
                </p:cNvPr>
                <p:cNvSpPr>
                  <a:spLocks/>
                </p:cNvSpPr>
                <p:nvPr/>
              </p:nvSpPr>
              <p:spPr bwMode="auto">
                <a:xfrm>
                  <a:off x="4014" y="3463"/>
                  <a:ext cx="1009" cy="1297"/>
                </a:xfrm>
                <a:custGeom>
                  <a:avLst/>
                  <a:gdLst>
                    <a:gd name="T0" fmla="*/ 19980 w 20000"/>
                    <a:gd name="T1" fmla="*/ 0 h 20000"/>
                    <a:gd name="T2" fmla="*/ 14272 w 20000"/>
                    <a:gd name="T3" fmla="*/ 2221 h 20000"/>
                    <a:gd name="T4" fmla="*/ 11417 w 20000"/>
                    <a:gd name="T5" fmla="*/ 6662 h 20000"/>
                    <a:gd name="T6" fmla="*/ 8563 w 20000"/>
                    <a:gd name="T7" fmla="*/ 8882 h 20000"/>
                    <a:gd name="T8" fmla="*/ 5709 w 20000"/>
                    <a:gd name="T9" fmla="*/ 13323 h 20000"/>
                    <a:gd name="T10" fmla="*/ 0 w 20000"/>
                    <a:gd name="T11" fmla="*/ 19985 h 20000"/>
                  </a:gdLst>
                  <a:ahLst/>
                  <a:cxnLst>
                    <a:cxn ang="0">
                      <a:pos x="T0" y="T1"/>
                    </a:cxn>
                    <a:cxn ang="0">
                      <a:pos x="T2" y="T3"/>
                    </a:cxn>
                    <a:cxn ang="0">
                      <a:pos x="T4" y="T5"/>
                    </a:cxn>
                    <a:cxn ang="0">
                      <a:pos x="T6" y="T7"/>
                    </a:cxn>
                    <a:cxn ang="0">
                      <a:pos x="T8" y="T9"/>
                    </a:cxn>
                    <a:cxn ang="0">
                      <a:pos x="T10" y="T11"/>
                    </a:cxn>
                  </a:cxnLst>
                  <a:rect l="0" t="0" r="r" b="b"/>
                  <a:pathLst>
                    <a:path w="20000" h="20000">
                      <a:moveTo>
                        <a:pt x="19980" y="0"/>
                      </a:moveTo>
                      <a:lnTo>
                        <a:pt x="14272" y="2221"/>
                      </a:lnTo>
                      <a:lnTo>
                        <a:pt x="11417" y="6662"/>
                      </a:lnTo>
                      <a:lnTo>
                        <a:pt x="8563" y="8882"/>
                      </a:lnTo>
                      <a:lnTo>
                        <a:pt x="5709" y="13323"/>
                      </a:lnTo>
                      <a:lnTo>
                        <a:pt x="0" y="19985"/>
                      </a:lnTo>
                    </a:path>
                  </a:pathLst>
                </a:custGeom>
                <a:noFill/>
                <a:ln w="19050" cap="flat" cmpd="sng">
                  <a:solidFill>
                    <a:srgbClr val="0000FF"/>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20" name="Freeform 11">
                  <a:extLst>
                    <a:ext uri="{FF2B5EF4-FFF2-40B4-BE49-F238E27FC236}">
                      <a16:creationId xmlns:a16="http://schemas.microsoft.com/office/drawing/2014/main" id="{FD94D9E9-3FB6-451A-8E8A-D880281108DA}"/>
                    </a:ext>
                  </a:extLst>
                </p:cNvPr>
                <p:cNvSpPr>
                  <a:spLocks/>
                </p:cNvSpPr>
                <p:nvPr/>
              </p:nvSpPr>
              <p:spPr bwMode="auto">
                <a:xfrm>
                  <a:off x="4970" y="3494"/>
                  <a:ext cx="5237" cy="166"/>
                </a:xfrm>
                <a:custGeom>
                  <a:avLst/>
                  <a:gdLst>
                    <a:gd name="T0" fmla="*/ 19985 w 20000"/>
                    <a:gd name="T1" fmla="*/ 0 h 20000"/>
                    <a:gd name="T2" fmla="*/ 0 w 20000"/>
                    <a:gd name="T3" fmla="*/ 0 h 20000"/>
                  </a:gdLst>
                  <a:ahLst/>
                  <a:cxnLst>
                    <a:cxn ang="0">
                      <a:pos x="T0" y="T1"/>
                    </a:cxn>
                    <a:cxn ang="0">
                      <a:pos x="T2" y="T3"/>
                    </a:cxn>
                  </a:cxnLst>
                  <a:rect l="0" t="0" r="r" b="b"/>
                  <a:pathLst>
                    <a:path w="20000" h="20000">
                      <a:moveTo>
                        <a:pt x="19985" y="0"/>
                      </a:moveTo>
                      <a:lnTo>
                        <a:pt x="0" y="0"/>
                      </a:lnTo>
                    </a:path>
                  </a:pathLst>
                </a:custGeom>
                <a:noFill/>
                <a:ln w="19050" cap="flat" cmpd="sng">
                  <a:solidFill>
                    <a:srgbClr val="0000FF"/>
                  </a:solidFill>
                  <a:prstDash val="solid"/>
                  <a:round/>
                  <a:headEnd type="none" w="lg" len="lg"/>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sp>
          <p:nvSpPr>
            <p:cNvPr id="12" name="Line 12">
              <a:extLst>
                <a:ext uri="{FF2B5EF4-FFF2-40B4-BE49-F238E27FC236}">
                  <a16:creationId xmlns:a16="http://schemas.microsoft.com/office/drawing/2014/main" id="{EBD5870A-EA25-4D07-B1EE-51443842A50F}"/>
                </a:ext>
              </a:extLst>
            </p:cNvPr>
            <p:cNvSpPr>
              <a:spLocks noChangeShapeType="1"/>
            </p:cNvSpPr>
            <p:nvPr/>
          </p:nvSpPr>
          <p:spPr bwMode="auto">
            <a:xfrm>
              <a:off x="5396" y="3740"/>
              <a:ext cx="0" cy="284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 name="Line 13">
              <a:extLst>
                <a:ext uri="{FF2B5EF4-FFF2-40B4-BE49-F238E27FC236}">
                  <a16:creationId xmlns:a16="http://schemas.microsoft.com/office/drawing/2014/main" id="{06FEC43A-C8D0-47EA-B8B7-A6561636BC6A}"/>
                </a:ext>
              </a:extLst>
            </p:cNvPr>
            <p:cNvSpPr>
              <a:spLocks noChangeShapeType="1"/>
            </p:cNvSpPr>
            <p:nvPr/>
          </p:nvSpPr>
          <p:spPr bwMode="auto">
            <a:xfrm>
              <a:off x="8946" y="3740"/>
              <a:ext cx="0" cy="284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4" name="Line 14">
              <a:extLst>
                <a:ext uri="{FF2B5EF4-FFF2-40B4-BE49-F238E27FC236}">
                  <a16:creationId xmlns:a16="http://schemas.microsoft.com/office/drawing/2014/main" id="{5B2FCBF3-01AB-4711-9618-76513D7BE91B}"/>
                </a:ext>
              </a:extLst>
            </p:cNvPr>
            <p:cNvSpPr>
              <a:spLocks noChangeShapeType="1"/>
            </p:cNvSpPr>
            <p:nvPr/>
          </p:nvSpPr>
          <p:spPr bwMode="auto">
            <a:xfrm>
              <a:off x="5396" y="6248"/>
              <a:ext cx="3550" cy="0"/>
            </a:xfrm>
            <a:prstGeom prst="line">
              <a:avLst/>
            </a:prstGeom>
            <a:noFill/>
            <a:ln w="9525">
              <a:solidFill>
                <a:srgbClr val="FF66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5" name="Text Box 15">
              <a:extLst>
                <a:ext uri="{FF2B5EF4-FFF2-40B4-BE49-F238E27FC236}">
                  <a16:creationId xmlns:a16="http://schemas.microsoft.com/office/drawing/2014/main" id="{9A38A3AD-1DBE-43DF-B919-1F94C2C5EC8A}"/>
                </a:ext>
              </a:extLst>
            </p:cNvPr>
            <p:cNvSpPr txBox="1">
              <a:spLocks noChangeArrowheads="1"/>
            </p:cNvSpPr>
            <p:nvPr/>
          </p:nvSpPr>
          <p:spPr bwMode="auto">
            <a:xfrm>
              <a:off x="5822" y="5538"/>
              <a:ext cx="284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000" b="0" i="0" u="none" strike="noStrike" cap="none" normalizeH="0" baseline="0" dirty="0">
                  <a:ln>
                    <a:noFill/>
                  </a:ln>
                  <a:solidFill>
                    <a:schemeClr val="tx1"/>
                  </a:solidFill>
                  <a:effectLst/>
                  <a:latin typeface="Times New Roman" panose="02020603050405020304" pitchFamily="18" charset="0"/>
                </a:rPr>
                <a:t>Espacio Suficiente para la operación</a:t>
              </a:r>
              <a:endParaRPr kumimoji="0" lang="es-PE" altLang="es-PE" sz="1800" b="0" i="0" u="none" strike="noStrike" cap="none" normalizeH="0" baseline="0" dirty="0">
                <a:ln>
                  <a:noFill/>
                </a:ln>
                <a:solidFill>
                  <a:schemeClr val="tx1"/>
                </a:solidFill>
                <a:effectLst/>
                <a:latin typeface="Arial" panose="020B0604020202020204" pitchFamily="34" charset="0"/>
              </a:endParaRPr>
            </a:p>
          </p:txBody>
        </p:sp>
      </p:grpSp>
      <p:sp>
        <p:nvSpPr>
          <p:cNvPr id="26" name="CuadroTexto 25">
            <a:extLst>
              <a:ext uri="{FF2B5EF4-FFF2-40B4-BE49-F238E27FC236}">
                <a16:creationId xmlns:a16="http://schemas.microsoft.com/office/drawing/2014/main" id="{F848E3E7-6C49-4F7B-A793-A90843BB79C5}"/>
              </a:ext>
            </a:extLst>
          </p:cNvPr>
          <p:cNvSpPr txBox="1"/>
          <p:nvPr/>
        </p:nvSpPr>
        <p:spPr>
          <a:xfrm>
            <a:off x="827994" y="4145460"/>
            <a:ext cx="8237176" cy="1754326"/>
          </a:xfrm>
          <a:prstGeom prst="rect">
            <a:avLst/>
          </a:prstGeom>
          <a:noFill/>
        </p:spPr>
        <p:txBody>
          <a:bodyPr wrap="square">
            <a:spAutoFit/>
          </a:bodyPr>
          <a:lstStyle/>
          <a:p>
            <a:pPr algn="ctr">
              <a:tabLst>
                <a:tab pos="268288" algn="l"/>
              </a:tabLst>
            </a:pPr>
            <a:r>
              <a:rPr lang="es-ES" sz="1800" b="1" dirty="0">
                <a:effectLst/>
                <a:latin typeface="Times New Roman" panose="02020603050405020304" pitchFamily="18" charset="0"/>
                <a:ea typeface="Times New Roman" panose="02020603050405020304" pitchFamily="18" charset="0"/>
              </a:rPr>
              <a:t>Ancho mínimo de Carguío = BS + 2 x DS + Ac + 2 x </a:t>
            </a:r>
            <a:r>
              <a:rPr lang="es-ES" sz="1800" b="1" dirty="0" err="1">
                <a:effectLst/>
                <a:latin typeface="Times New Roman" panose="02020603050405020304" pitchFamily="18" charset="0"/>
                <a:ea typeface="Times New Roman" panose="02020603050405020304" pitchFamily="18" charset="0"/>
              </a:rPr>
              <a:t>RGc</a:t>
            </a:r>
            <a:r>
              <a:rPr lang="es-ES" sz="1800" b="1" dirty="0">
                <a:effectLst/>
                <a:latin typeface="Times New Roman" panose="02020603050405020304" pitchFamily="18" charset="0"/>
                <a:ea typeface="Times New Roman" panose="02020603050405020304" pitchFamily="18" charset="0"/>
              </a:rPr>
              <a:t> + DD</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a:t>
            </a:r>
            <a:r>
              <a:rPr lang="es-ES" sz="1800" b="1" dirty="0">
                <a:effectLst/>
                <a:latin typeface="Times New Roman" panose="02020603050405020304" pitchFamily="18" charset="0"/>
                <a:ea typeface="Times New Roman" panose="02020603050405020304" pitchFamily="18" charset="0"/>
              </a:rPr>
              <a:t>BS	</a:t>
            </a:r>
            <a:r>
              <a:rPr lang="es-ES" sz="1800" dirty="0">
                <a:effectLst/>
                <a:latin typeface="Times New Roman" panose="02020603050405020304" pitchFamily="18" charset="0"/>
                <a:ea typeface="Times New Roman" panose="02020603050405020304" pitchFamily="18" charset="0"/>
              </a:rPr>
              <a:t>=	Baranda de seguridad.</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a:t>
            </a:r>
            <a:r>
              <a:rPr lang="es-ES" sz="1800" b="1" dirty="0">
                <a:effectLst/>
                <a:latin typeface="Times New Roman" panose="02020603050405020304" pitchFamily="18" charset="0"/>
                <a:ea typeface="Times New Roman" panose="02020603050405020304" pitchFamily="18" charset="0"/>
              </a:rPr>
              <a:t>Ac	</a:t>
            </a:r>
            <a:r>
              <a:rPr lang="es-ES" sz="1800" dirty="0">
                <a:effectLst/>
                <a:latin typeface="Times New Roman" panose="02020603050405020304" pitchFamily="18" charset="0"/>
                <a:ea typeface="Times New Roman" panose="02020603050405020304" pitchFamily="18" charset="0"/>
              </a:rPr>
              <a:t>	=	Ancho del camión.</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a:t>
            </a:r>
            <a:r>
              <a:rPr lang="es-ES" sz="1800" b="1" dirty="0">
                <a:effectLst/>
                <a:latin typeface="Times New Roman" panose="02020603050405020304" pitchFamily="18" charset="0"/>
                <a:ea typeface="Times New Roman" panose="02020603050405020304" pitchFamily="18" charset="0"/>
              </a:rPr>
              <a:t>DS	</a:t>
            </a:r>
            <a:r>
              <a:rPr lang="es-ES" sz="1800" dirty="0">
                <a:effectLst/>
                <a:latin typeface="Times New Roman" panose="02020603050405020304" pitchFamily="18" charset="0"/>
                <a:ea typeface="Times New Roman" panose="02020603050405020304" pitchFamily="18" charset="0"/>
              </a:rPr>
              <a:t>=	Distancia de Seguridad.</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RGc</a:t>
            </a:r>
            <a:r>
              <a:rPr lang="es-ES" sz="1800" dirty="0">
                <a:effectLst/>
                <a:latin typeface="Times New Roman" panose="02020603050405020304" pitchFamily="18" charset="0"/>
                <a:ea typeface="Times New Roman" panose="02020603050405020304" pitchFamily="18" charset="0"/>
              </a:rPr>
              <a:t>	=	Radio de Giro del equipo de carguío o radio mínimo de operación.</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Times New Roman" panose="02020603050405020304" pitchFamily="18" charset="0"/>
                <a:ea typeface="Times New Roman" panose="02020603050405020304" pitchFamily="18" charset="0"/>
              </a:rPr>
              <a:t>	</a:t>
            </a:r>
            <a:r>
              <a:rPr lang="es-ES" sz="1800" b="1" dirty="0">
                <a:effectLst/>
                <a:latin typeface="Times New Roman" panose="02020603050405020304" pitchFamily="18" charset="0"/>
                <a:ea typeface="Times New Roman" panose="02020603050405020304" pitchFamily="18" charset="0"/>
              </a:rPr>
              <a:t>DD</a:t>
            </a:r>
            <a:r>
              <a:rPr lang="es-ES" sz="1800" dirty="0">
                <a:effectLst/>
                <a:latin typeface="Times New Roman" panose="02020603050405020304" pitchFamily="18" charset="0"/>
                <a:ea typeface="Times New Roman" panose="02020603050405020304" pitchFamily="18" charset="0"/>
              </a:rPr>
              <a:t>	=	Derrames.</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94501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AEDFEB88-1E4B-4B65-967B-D12B60D5FEC3}"/>
              </a:ext>
            </a:extLst>
          </p:cNvPr>
          <p:cNvSpPr>
            <a:spLocks noGrp="1"/>
          </p:cNvSpPr>
          <p:nvPr>
            <p:ph type="dt" sz="half" idx="10"/>
          </p:nvPr>
        </p:nvSpPr>
        <p:spPr/>
        <p:txBody>
          <a:bodyPr/>
          <a:lstStyle/>
          <a:p>
            <a:fld id="{CAA69D2D-A002-4636-801B-FC18A1BA2CD3}" type="datetime1">
              <a:rPr lang="es-PE" smtClean="0"/>
              <a:t>8/11/2023</a:t>
            </a:fld>
            <a:endParaRPr lang="es-PE"/>
          </a:p>
        </p:txBody>
      </p:sp>
      <p:sp>
        <p:nvSpPr>
          <p:cNvPr id="2" name="Marcador de número de diapositiva 1">
            <a:extLst>
              <a:ext uri="{FF2B5EF4-FFF2-40B4-BE49-F238E27FC236}">
                <a16:creationId xmlns:a16="http://schemas.microsoft.com/office/drawing/2014/main" id="{1690199E-F395-4221-9ACA-A8D68F572B52}"/>
              </a:ext>
            </a:extLst>
          </p:cNvPr>
          <p:cNvSpPr>
            <a:spLocks noGrp="1"/>
          </p:cNvSpPr>
          <p:nvPr>
            <p:ph type="sldNum" sz="quarter" idx="12"/>
          </p:nvPr>
        </p:nvSpPr>
        <p:spPr/>
        <p:txBody>
          <a:bodyPr/>
          <a:lstStyle/>
          <a:p>
            <a:fld id="{5981010B-86DA-4ADF-9F27-44166A92FBA2}" type="slidenum">
              <a:rPr lang="es-PE" smtClean="0"/>
              <a:t>33</a:t>
            </a:fld>
            <a:endParaRPr lang="es-PE"/>
          </a:p>
        </p:txBody>
      </p:sp>
      <p:sp>
        <p:nvSpPr>
          <p:cNvPr id="8" name="Rectangle 2">
            <a:extLst>
              <a:ext uri="{FF2B5EF4-FFF2-40B4-BE49-F238E27FC236}">
                <a16:creationId xmlns:a16="http://schemas.microsoft.com/office/drawing/2014/main" id="{43F62736-2FCC-4D1E-99CF-9A10D316C2ED}"/>
              </a:ext>
            </a:extLst>
          </p:cNvPr>
          <p:cNvSpPr>
            <a:spLocks noGrp="1" noChangeArrowheads="1"/>
          </p:cNvSpPr>
          <p:nvPr>
            <p:ph type="title"/>
          </p:nvPr>
        </p:nvSpPr>
        <p:spPr>
          <a:xfrm>
            <a:off x="1251678" y="118860"/>
            <a:ext cx="8002681" cy="643140"/>
          </a:xfrm>
        </p:spPr>
        <p:txBody>
          <a:bodyPr>
            <a:normAutofit/>
          </a:bodyPr>
          <a:lstStyle/>
          <a:p>
            <a:pPr marL="803275" indent="-803275" eaLnBrk="1" hangingPunct="1"/>
            <a:r>
              <a:rPr lang="en-US" altLang="es-PE" sz="3000" b="1" dirty="0">
                <a:solidFill>
                  <a:schemeClr val="accent3">
                    <a:lumMod val="75000"/>
                  </a:schemeClr>
                </a:solidFill>
              </a:rPr>
              <a:t>1.3. PARÁMETROS CLAVES DE PERFORACIÓN</a:t>
            </a:r>
          </a:p>
        </p:txBody>
      </p:sp>
      <p:sp>
        <p:nvSpPr>
          <p:cNvPr id="9" name="Rectangle 2">
            <a:extLst>
              <a:ext uri="{FF2B5EF4-FFF2-40B4-BE49-F238E27FC236}">
                <a16:creationId xmlns:a16="http://schemas.microsoft.com/office/drawing/2014/main" id="{B9A8B9C9-D58C-4B35-98FA-7E11A35D2207}"/>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e. ANCHO MÁXIMO DE EXPANSIÓN</a:t>
            </a:r>
          </a:p>
        </p:txBody>
      </p:sp>
      <p:sp>
        <p:nvSpPr>
          <p:cNvPr id="23" name="CuadroTexto 22">
            <a:extLst>
              <a:ext uri="{FF2B5EF4-FFF2-40B4-BE49-F238E27FC236}">
                <a16:creationId xmlns:a16="http://schemas.microsoft.com/office/drawing/2014/main" id="{3ABC9491-C2B3-49E4-A383-997EA432B45B}"/>
              </a:ext>
            </a:extLst>
          </p:cNvPr>
          <p:cNvSpPr txBox="1"/>
          <p:nvPr/>
        </p:nvSpPr>
        <p:spPr>
          <a:xfrm>
            <a:off x="1341325" y="2525728"/>
            <a:ext cx="4124363" cy="2951064"/>
          </a:xfrm>
          <a:prstGeom prst="rect">
            <a:avLst/>
          </a:prstGeom>
          <a:noFill/>
        </p:spPr>
        <p:txBody>
          <a:bodyPr wrap="square">
            <a:spAutoFit/>
          </a:bodyPr>
          <a:lstStyle/>
          <a:p>
            <a:pPr indent="449580" algn="just">
              <a:lnSpc>
                <a:spcPct val="150000"/>
              </a:lnSpc>
            </a:pPr>
            <a:r>
              <a:rPr lang="es-ES" sz="1800" dirty="0">
                <a:effectLst/>
                <a:latin typeface="Times New Roman" panose="02020603050405020304" pitchFamily="18" charset="0"/>
                <a:ea typeface="Times New Roman" panose="02020603050405020304" pitchFamily="18" charset="0"/>
              </a:rPr>
              <a:t>En el caso que se deba realizar una expansión de un banco paralelamente con la expansión de un banco inferior, se debe considerar que los equipos puedan efectivamente operar después de la tronadura, por lo que se debe definir un ancho mínimo de expansión.</a:t>
            </a:r>
            <a:endParaRPr lang="es-PE" sz="1200" dirty="0">
              <a:effectLst/>
              <a:latin typeface="Times New Roman" panose="02020603050405020304" pitchFamily="18" charset="0"/>
              <a:ea typeface="Times New Roman" panose="02020603050405020304" pitchFamily="18" charset="0"/>
            </a:endParaRPr>
          </a:p>
        </p:txBody>
      </p:sp>
      <p:pic>
        <p:nvPicPr>
          <p:cNvPr id="6" name="Imagen 5">
            <a:extLst>
              <a:ext uri="{FF2B5EF4-FFF2-40B4-BE49-F238E27FC236}">
                <a16:creationId xmlns:a16="http://schemas.microsoft.com/office/drawing/2014/main" id="{742864F6-578E-40DB-9801-2D7DB6F791DC}"/>
              </a:ext>
            </a:extLst>
          </p:cNvPr>
          <p:cNvPicPr>
            <a:picLocks noChangeAspect="1"/>
          </p:cNvPicPr>
          <p:nvPr/>
        </p:nvPicPr>
        <p:blipFill>
          <a:blip r:embed="rId2"/>
          <a:stretch>
            <a:fillRect/>
          </a:stretch>
        </p:blipFill>
        <p:spPr>
          <a:xfrm>
            <a:off x="5943196" y="1182414"/>
            <a:ext cx="5792008" cy="5193265"/>
          </a:xfrm>
          <a:prstGeom prst="rect">
            <a:avLst/>
          </a:prstGeom>
        </p:spPr>
      </p:pic>
    </p:spTree>
    <p:extLst>
      <p:ext uri="{BB962C8B-B14F-4D97-AF65-F5344CB8AC3E}">
        <p14:creationId xmlns:p14="http://schemas.microsoft.com/office/powerpoint/2010/main" val="2231372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4E7456D8-D07A-4B1F-ADF0-AB6A494A9FF9}"/>
              </a:ext>
            </a:extLst>
          </p:cNvPr>
          <p:cNvSpPr>
            <a:spLocks noGrp="1"/>
          </p:cNvSpPr>
          <p:nvPr>
            <p:ph type="dt" sz="half" idx="10"/>
          </p:nvPr>
        </p:nvSpPr>
        <p:spPr/>
        <p:txBody>
          <a:bodyPr/>
          <a:lstStyle/>
          <a:p>
            <a:fld id="{F56C5E7F-17E9-4CAE-B484-603BCE64D6DD}" type="datetime1">
              <a:rPr lang="es-PE" smtClean="0"/>
              <a:t>8/11/2023</a:t>
            </a:fld>
            <a:endParaRPr lang="es-PE"/>
          </a:p>
        </p:txBody>
      </p:sp>
      <p:sp>
        <p:nvSpPr>
          <p:cNvPr id="2" name="Marcador de número de diapositiva 1">
            <a:extLst>
              <a:ext uri="{FF2B5EF4-FFF2-40B4-BE49-F238E27FC236}">
                <a16:creationId xmlns:a16="http://schemas.microsoft.com/office/drawing/2014/main" id="{B4F707C8-1F36-4147-8C2E-CF2973253646}"/>
              </a:ext>
            </a:extLst>
          </p:cNvPr>
          <p:cNvSpPr>
            <a:spLocks noGrp="1"/>
          </p:cNvSpPr>
          <p:nvPr>
            <p:ph type="sldNum" sz="quarter" idx="12"/>
          </p:nvPr>
        </p:nvSpPr>
        <p:spPr/>
        <p:txBody>
          <a:bodyPr/>
          <a:lstStyle/>
          <a:p>
            <a:fld id="{5981010B-86DA-4ADF-9F27-44166A92FBA2}" type="slidenum">
              <a:rPr lang="es-PE" smtClean="0"/>
              <a:t>34</a:t>
            </a:fld>
            <a:endParaRPr lang="es-PE"/>
          </a:p>
        </p:txBody>
      </p:sp>
      <p:sp>
        <p:nvSpPr>
          <p:cNvPr id="22" name="Rectangle 2">
            <a:extLst>
              <a:ext uri="{FF2B5EF4-FFF2-40B4-BE49-F238E27FC236}">
                <a16:creationId xmlns:a16="http://schemas.microsoft.com/office/drawing/2014/main" id="{E9C3E5F9-D04C-4BEB-AF5D-6AE16B80978D}"/>
              </a:ext>
            </a:extLst>
          </p:cNvPr>
          <p:cNvSpPr txBox="1">
            <a:spLocks noChangeArrowheads="1"/>
          </p:cNvSpPr>
          <p:nvPr/>
        </p:nvSpPr>
        <p:spPr>
          <a:xfrm>
            <a:off x="1251678" y="11886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1.4. PARÁMETROS CLAVES DE voladura</a:t>
            </a:r>
          </a:p>
        </p:txBody>
      </p:sp>
      <p:sp>
        <p:nvSpPr>
          <p:cNvPr id="23" name="Rectangle 2">
            <a:extLst>
              <a:ext uri="{FF2B5EF4-FFF2-40B4-BE49-F238E27FC236}">
                <a16:creationId xmlns:a16="http://schemas.microsoft.com/office/drawing/2014/main" id="{2AB30D38-CB16-4C55-BEC6-AA88D8B3344C}"/>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A. LIMPIEZA Y LEVANTAMIENTO TOPOGRÁFICO</a:t>
            </a:r>
          </a:p>
        </p:txBody>
      </p:sp>
      <p:pic>
        <p:nvPicPr>
          <p:cNvPr id="31746" name="Picture 2" descr="Resultado de imagen de levantamiento topografico">
            <a:extLst>
              <a:ext uri="{FF2B5EF4-FFF2-40B4-BE49-F238E27FC236}">
                <a16:creationId xmlns:a16="http://schemas.microsoft.com/office/drawing/2014/main" id="{CD8698BE-FE6A-4EE1-9BB8-8AEF75BBB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762" y="1405140"/>
            <a:ext cx="4264037" cy="2610635"/>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35416A15-B0A7-4521-BFC0-69ADF57728C8}"/>
              </a:ext>
            </a:extLst>
          </p:cNvPr>
          <p:cNvSpPr txBox="1"/>
          <p:nvPr/>
        </p:nvSpPr>
        <p:spPr>
          <a:xfrm>
            <a:off x="1250622" y="4224820"/>
            <a:ext cx="4845378" cy="2246769"/>
          </a:xfrm>
          <a:prstGeom prst="rect">
            <a:avLst/>
          </a:prstGeom>
          <a:noFill/>
        </p:spPr>
        <p:txBody>
          <a:bodyPr wrap="square">
            <a:spAutoFit/>
          </a:bodyPr>
          <a:lstStyle/>
          <a:p>
            <a:pPr algn="just"/>
            <a:r>
              <a:rPr lang="es-PE" sz="1400" b="0" i="0" dirty="0">
                <a:solidFill>
                  <a:srgbClr val="111111"/>
                </a:solidFill>
                <a:effectLst/>
                <a:latin typeface="-apple-system"/>
              </a:rPr>
              <a:t>La limpieza de la plataforma de perforación y voladura es una actividad importante en la industria minera. Esta actividad se realiza para mantener la plataforma limpia y libre de escombros, lo que ayuda a prevenir accidentes y garantiza un ambiente de trabajo seguro.</a:t>
            </a:r>
          </a:p>
          <a:p>
            <a:pPr algn="just"/>
            <a:r>
              <a:rPr lang="es-PE" sz="1400" b="0" i="0" dirty="0">
                <a:solidFill>
                  <a:srgbClr val="111111"/>
                </a:solidFill>
                <a:effectLst/>
                <a:latin typeface="-apple-system"/>
              </a:rPr>
              <a:t>La limpieza de la plataforma de perforación y voladura implica la eliminación de escombros, rocas y otros materiales no deseados que se acumulan en la plataforma. Esto se hace para garantizar que la plataforma esté libre de obstáculos y sea segura para los trabajadores.</a:t>
            </a:r>
          </a:p>
        </p:txBody>
      </p:sp>
      <p:pic>
        <p:nvPicPr>
          <p:cNvPr id="5" name="Imagen 4">
            <a:extLst>
              <a:ext uri="{FF2B5EF4-FFF2-40B4-BE49-F238E27FC236}">
                <a16:creationId xmlns:a16="http://schemas.microsoft.com/office/drawing/2014/main" id="{2E593E4A-5DEB-40B0-9D04-D45B1004B3BB}"/>
              </a:ext>
            </a:extLst>
          </p:cNvPr>
          <p:cNvPicPr>
            <a:picLocks noChangeAspect="1"/>
          </p:cNvPicPr>
          <p:nvPr/>
        </p:nvPicPr>
        <p:blipFill>
          <a:blip r:embed="rId3"/>
          <a:stretch>
            <a:fillRect/>
          </a:stretch>
        </p:blipFill>
        <p:spPr>
          <a:xfrm>
            <a:off x="1371600" y="1314590"/>
            <a:ext cx="4724400" cy="2881958"/>
          </a:xfrm>
          <a:prstGeom prst="rect">
            <a:avLst/>
          </a:prstGeom>
        </p:spPr>
      </p:pic>
      <p:sp>
        <p:nvSpPr>
          <p:cNvPr id="6" name="Rectangle 3">
            <a:extLst>
              <a:ext uri="{FF2B5EF4-FFF2-40B4-BE49-F238E27FC236}">
                <a16:creationId xmlns:a16="http://schemas.microsoft.com/office/drawing/2014/main" id="{D2AE7CCB-1A2D-4D70-AAA5-F160B1D2AF35}"/>
              </a:ext>
            </a:extLst>
          </p:cNvPr>
          <p:cNvSpPr>
            <a:spLocks noChangeArrowheads="1"/>
          </p:cNvSpPr>
          <p:nvPr/>
        </p:nvSpPr>
        <p:spPr bwMode="auto">
          <a:xfrm>
            <a:off x="7092761" y="4184824"/>
            <a:ext cx="426403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400" b="0" i="0" u="none" strike="noStrike" cap="none" normalizeH="0" baseline="0">
                <a:ln>
                  <a:noFill/>
                </a:ln>
                <a:solidFill>
                  <a:schemeClr val="tx1"/>
                </a:solidFill>
                <a:effectLst/>
                <a:latin typeface="Arial" panose="020B0604020202020204" pitchFamily="34" charset="0"/>
              </a:rPr>
              <a:t>El levantamiento topográfico de la plataforma de perforación y voladura es una técnica que se utiliza para obtener información detallada sobre la superficie de la tierra en la que se llevará a cabo la perforación y voladura. Este proceso implica la medición precisa de la elevación, la ubicación y la forma del terreno, así como la identificación de cualquier obstáculo o peligro potencial.</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C5A8B0C6-6BB5-4EBC-B5E0-65D41D473F94}"/>
              </a:ext>
            </a:extLst>
          </p:cNvPr>
          <p:cNvSpPr>
            <a:spLocks noGrp="1"/>
          </p:cNvSpPr>
          <p:nvPr>
            <p:ph type="dt" sz="half" idx="10"/>
          </p:nvPr>
        </p:nvSpPr>
        <p:spPr/>
        <p:txBody>
          <a:bodyPr/>
          <a:lstStyle/>
          <a:p>
            <a:fld id="{08BEA3A4-0A39-4AF8-BA64-0198A9E424BA}" type="datetime1">
              <a:rPr lang="es-PE" smtClean="0"/>
              <a:t>8/11/2023</a:t>
            </a:fld>
            <a:endParaRPr lang="es-PE"/>
          </a:p>
        </p:txBody>
      </p:sp>
      <p:sp>
        <p:nvSpPr>
          <p:cNvPr id="2" name="Marcador de número de diapositiva 1">
            <a:extLst>
              <a:ext uri="{FF2B5EF4-FFF2-40B4-BE49-F238E27FC236}">
                <a16:creationId xmlns:a16="http://schemas.microsoft.com/office/drawing/2014/main" id="{FE874FD6-F649-4D80-811E-B97E829D3297}"/>
              </a:ext>
            </a:extLst>
          </p:cNvPr>
          <p:cNvSpPr>
            <a:spLocks noGrp="1"/>
          </p:cNvSpPr>
          <p:nvPr>
            <p:ph type="sldNum" sz="quarter" idx="12"/>
          </p:nvPr>
        </p:nvSpPr>
        <p:spPr/>
        <p:txBody>
          <a:bodyPr/>
          <a:lstStyle/>
          <a:p>
            <a:fld id="{5981010B-86DA-4ADF-9F27-44166A92FBA2}" type="slidenum">
              <a:rPr lang="es-PE" smtClean="0"/>
              <a:t>35</a:t>
            </a:fld>
            <a:endParaRPr lang="es-PE"/>
          </a:p>
        </p:txBody>
      </p:sp>
      <p:sp>
        <p:nvSpPr>
          <p:cNvPr id="24" name="Rectangle 2">
            <a:extLst>
              <a:ext uri="{FF2B5EF4-FFF2-40B4-BE49-F238E27FC236}">
                <a16:creationId xmlns:a16="http://schemas.microsoft.com/office/drawing/2014/main" id="{E38B0CC1-66AC-40B9-8E05-F449ADDC4163}"/>
              </a:ext>
            </a:extLst>
          </p:cNvPr>
          <p:cNvSpPr txBox="1">
            <a:spLocks noChangeArrowheads="1"/>
          </p:cNvSpPr>
          <p:nvPr/>
        </p:nvSpPr>
        <p:spPr>
          <a:xfrm>
            <a:off x="1251678" y="11886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1.3. PARÁMETROS CLAVES DE voladura</a:t>
            </a:r>
          </a:p>
        </p:txBody>
      </p:sp>
      <p:sp>
        <p:nvSpPr>
          <p:cNvPr id="25" name="Rectangle 2">
            <a:extLst>
              <a:ext uri="{FF2B5EF4-FFF2-40B4-BE49-F238E27FC236}">
                <a16:creationId xmlns:a16="http://schemas.microsoft.com/office/drawing/2014/main" id="{C8FC7832-6F16-40D7-B0AB-65F5D840D6CF}"/>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b. </a:t>
            </a:r>
            <a:r>
              <a:rPr lang="en-US" altLang="es-PE" sz="3000" b="1" dirty="0" err="1">
                <a:solidFill>
                  <a:schemeClr val="accent3">
                    <a:lumMod val="75000"/>
                  </a:schemeClr>
                </a:solidFill>
              </a:rPr>
              <a:t>Proyección</a:t>
            </a:r>
            <a:r>
              <a:rPr lang="en-US" altLang="es-PE" sz="3000" b="1" dirty="0">
                <a:solidFill>
                  <a:schemeClr val="accent3">
                    <a:lumMod val="75000"/>
                  </a:schemeClr>
                </a:solidFill>
              </a:rPr>
              <a:t> de la </a:t>
            </a:r>
            <a:r>
              <a:rPr lang="en-US" altLang="es-PE" sz="3000" b="1" dirty="0" err="1">
                <a:solidFill>
                  <a:schemeClr val="accent3">
                    <a:lumMod val="75000"/>
                  </a:schemeClr>
                </a:solidFill>
              </a:rPr>
              <a:t>roca</a:t>
            </a:r>
            <a:endParaRPr lang="en-US" altLang="es-PE" sz="3000" b="1" dirty="0">
              <a:solidFill>
                <a:schemeClr val="accent3">
                  <a:lumMod val="75000"/>
                </a:schemeClr>
              </a:solidFill>
            </a:endParaRPr>
          </a:p>
        </p:txBody>
      </p:sp>
      <p:sp>
        <p:nvSpPr>
          <p:cNvPr id="28" name="CuadroTexto 27">
            <a:extLst>
              <a:ext uri="{FF2B5EF4-FFF2-40B4-BE49-F238E27FC236}">
                <a16:creationId xmlns:a16="http://schemas.microsoft.com/office/drawing/2014/main" id="{61894CB6-720F-4405-B318-F9621CD64DA7}"/>
              </a:ext>
            </a:extLst>
          </p:cNvPr>
          <p:cNvSpPr txBox="1"/>
          <p:nvPr/>
        </p:nvSpPr>
        <p:spPr>
          <a:xfrm>
            <a:off x="1747918" y="1397675"/>
            <a:ext cx="4678417" cy="2031325"/>
          </a:xfrm>
          <a:prstGeom prst="rect">
            <a:avLst/>
          </a:prstGeom>
          <a:noFill/>
        </p:spPr>
        <p:txBody>
          <a:bodyPr wrap="square">
            <a:spAutoFit/>
          </a:bodyPr>
          <a:lstStyle/>
          <a:p>
            <a:pPr algn="just"/>
            <a:r>
              <a:rPr lang="es-PE" b="0" i="0" dirty="0">
                <a:solidFill>
                  <a:srgbClr val="111111"/>
                </a:solidFill>
                <a:effectLst/>
                <a:latin typeface="-apple-system"/>
              </a:rPr>
              <a:t>La proyección de rocas es un fenómeno que ocurre después de la detonación de un explosivo confinado, en un cierto volumen de roca. </a:t>
            </a:r>
          </a:p>
          <a:p>
            <a:pPr algn="just"/>
            <a:r>
              <a:rPr lang="es-PE" i="0" dirty="0">
                <a:solidFill>
                  <a:srgbClr val="003300"/>
                </a:solidFill>
                <a:effectLst/>
                <a:latin typeface="-apple-system"/>
                <a:hlinkClick r:id="rId2">
                  <a:extLst>
                    <a:ext uri="{A12FA001-AC4F-418D-AE19-62706E023703}">
                      <ahyp:hlinkClr xmlns:ahyp="http://schemas.microsoft.com/office/drawing/2018/hyperlinkcolor" val="tx"/>
                    </a:ext>
                  </a:extLst>
                </a:hlinkClick>
              </a:rPr>
              <a:t>Los “</a:t>
            </a:r>
            <a:r>
              <a:rPr lang="es-PE" i="0" dirty="0" err="1">
                <a:solidFill>
                  <a:srgbClr val="003300"/>
                </a:solidFill>
                <a:effectLst/>
                <a:latin typeface="-apple-system"/>
                <a:hlinkClick r:id="rId2">
                  <a:extLst>
                    <a:ext uri="{A12FA001-AC4F-418D-AE19-62706E023703}">
                      <ahyp:hlinkClr xmlns:ahyp="http://schemas.microsoft.com/office/drawing/2018/hyperlinkcolor" val="tx"/>
                    </a:ext>
                  </a:extLst>
                </a:hlinkClick>
              </a:rPr>
              <a:t>flyrocks</a:t>
            </a:r>
            <a:r>
              <a:rPr lang="es-PE" i="0" dirty="0">
                <a:solidFill>
                  <a:srgbClr val="003300"/>
                </a:solidFill>
                <a:effectLst/>
                <a:latin typeface="-apple-system"/>
                <a:hlinkClick r:id="rId2">
                  <a:extLst>
                    <a:ext uri="{A12FA001-AC4F-418D-AE19-62706E023703}">
                      <ahyp:hlinkClr xmlns:ahyp="http://schemas.microsoft.com/office/drawing/2018/hyperlinkcolor" val="tx"/>
                    </a:ext>
                  </a:extLst>
                </a:hlinkClick>
              </a:rPr>
              <a:t>” son fragmentos de roca violentamente proyectados por la acción de gases que se generan después de la detonación</a:t>
            </a:r>
            <a:endParaRPr lang="es-PE" dirty="0">
              <a:solidFill>
                <a:srgbClr val="003300"/>
              </a:solidFill>
            </a:endParaRPr>
          </a:p>
        </p:txBody>
      </p:sp>
      <p:pic>
        <p:nvPicPr>
          <p:cNvPr id="4" name="Imagen 3">
            <a:extLst>
              <a:ext uri="{FF2B5EF4-FFF2-40B4-BE49-F238E27FC236}">
                <a16:creationId xmlns:a16="http://schemas.microsoft.com/office/drawing/2014/main" id="{685B5FEE-231F-4953-995D-68693330CB47}"/>
              </a:ext>
            </a:extLst>
          </p:cNvPr>
          <p:cNvPicPr>
            <a:picLocks noChangeAspect="1"/>
          </p:cNvPicPr>
          <p:nvPr/>
        </p:nvPicPr>
        <p:blipFill>
          <a:blip r:embed="rId3"/>
          <a:stretch>
            <a:fillRect/>
          </a:stretch>
        </p:blipFill>
        <p:spPr>
          <a:xfrm>
            <a:off x="7630365" y="1405140"/>
            <a:ext cx="3376053" cy="3566497"/>
          </a:xfrm>
          <a:prstGeom prst="rect">
            <a:avLst/>
          </a:prstGeom>
        </p:spPr>
      </p:pic>
      <p:pic>
        <p:nvPicPr>
          <p:cNvPr id="6" name="Imagen 5">
            <a:extLst>
              <a:ext uri="{FF2B5EF4-FFF2-40B4-BE49-F238E27FC236}">
                <a16:creationId xmlns:a16="http://schemas.microsoft.com/office/drawing/2014/main" id="{6122EF99-D0AC-4495-8660-3641923B9607}"/>
              </a:ext>
            </a:extLst>
          </p:cNvPr>
          <p:cNvPicPr>
            <a:picLocks noChangeAspect="1"/>
          </p:cNvPicPr>
          <p:nvPr/>
        </p:nvPicPr>
        <p:blipFill>
          <a:blip r:embed="rId4"/>
          <a:stretch>
            <a:fillRect/>
          </a:stretch>
        </p:blipFill>
        <p:spPr>
          <a:xfrm>
            <a:off x="1936096" y="3498174"/>
            <a:ext cx="3756492" cy="2834569"/>
          </a:xfrm>
          <a:prstGeom prst="rect">
            <a:avLst/>
          </a:prstGeom>
        </p:spPr>
      </p:pic>
      <p:sp>
        <p:nvSpPr>
          <p:cNvPr id="7" name="Flecha: a la derecha con bandas 6">
            <a:extLst>
              <a:ext uri="{FF2B5EF4-FFF2-40B4-BE49-F238E27FC236}">
                <a16:creationId xmlns:a16="http://schemas.microsoft.com/office/drawing/2014/main" id="{BDD08106-D937-4341-B6FA-9D6CEE79874F}"/>
              </a:ext>
            </a:extLst>
          </p:cNvPr>
          <p:cNvSpPr/>
          <p:nvPr/>
        </p:nvSpPr>
        <p:spPr>
          <a:xfrm>
            <a:off x="5900177" y="4410636"/>
            <a:ext cx="1515035" cy="63731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C5A8B0C6-6BB5-4EBC-B5E0-65D41D473F94}"/>
              </a:ext>
            </a:extLst>
          </p:cNvPr>
          <p:cNvSpPr>
            <a:spLocks noGrp="1"/>
          </p:cNvSpPr>
          <p:nvPr>
            <p:ph type="dt" sz="half" idx="10"/>
          </p:nvPr>
        </p:nvSpPr>
        <p:spPr/>
        <p:txBody>
          <a:bodyPr/>
          <a:lstStyle/>
          <a:p>
            <a:fld id="{08BEA3A4-0A39-4AF8-BA64-0198A9E424BA}" type="datetime1">
              <a:rPr lang="es-PE" smtClean="0"/>
              <a:t>8/11/2023</a:t>
            </a:fld>
            <a:endParaRPr lang="es-PE"/>
          </a:p>
        </p:txBody>
      </p:sp>
      <p:sp>
        <p:nvSpPr>
          <p:cNvPr id="2" name="Marcador de número de diapositiva 1">
            <a:extLst>
              <a:ext uri="{FF2B5EF4-FFF2-40B4-BE49-F238E27FC236}">
                <a16:creationId xmlns:a16="http://schemas.microsoft.com/office/drawing/2014/main" id="{FE874FD6-F649-4D80-811E-B97E829D3297}"/>
              </a:ext>
            </a:extLst>
          </p:cNvPr>
          <p:cNvSpPr>
            <a:spLocks noGrp="1"/>
          </p:cNvSpPr>
          <p:nvPr>
            <p:ph type="sldNum" sz="quarter" idx="12"/>
          </p:nvPr>
        </p:nvSpPr>
        <p:spPr/>
        <p:txBody>
          <a:bodyPr/>
          <a:lstStyle/>
          <a:p>
            <a:fld id="{5981010B-86DA-4ADF-9F27-44166A92FBA2}" type="slidenum">
              <a:rPr lang="es-PE" smtClean="0"/>
              <a:t>36</a:t>
            </a:fld>
            <a:endParaRPr lang="es-PE"/>
          </a:p>
        </p:txBody>
      </p:sp>
      <p:sp>
        <p:nvSpPr>
          <p:cNvPr id="24" name="Rectangle 2">
            <a:extLst>
              <a:ext uri="{FF2B5EF4-FFF2-40B4-BE49-F238E27FC236}">
                <a16:creationId xmlns:a16="http://schemas.microsoft.com/office/drawing/2014/main" id="{E38B0CC1-66AC-40B9-8E05-F449ADDC4163}"/>
              </a:ext>
            </a:extLst>
          </p:cNvPr>
          <p:cNvSpPr txBox="1">
            <a:spLocks noChangeArrowheads="1"/>
          </p:cNvSpPr>
          <p:nvPr/>
        </p:nvSpPr>
        <p:spPr>
          <a:xfrm>
            <a:off x="1251678" y="11886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1.3. PARÁMETROS CLAVES DE voladura</a:t>
            </a:r>
          </a:p>
        </p:txBody>
      </p:sp>
      <p:sp>
        <p:nvSpPr>
          <p:cNvPr id="25" name="Rectangle 2">
            <a:extLst>
              <a:ext uri="{FF2B5EF4-FFF2-40B4-BE49-F238E27FC236}">
                <a16:creationId xmlns:a16="http://schemas.microsoft.com/office/drawing/2014/main" id="{C8FC7832-6F16-40D7-B0AB-65F5D840D6CF}"/>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c. </a:t>
            </a:r>
            <a:r>
              <a:rPr lang="en-US" altLang="es-PE" sz="3000" b="1" dirty="0" err="1">
                <a:solidFill>
                  <a:schemeClr val="accent3">
                    <a:lumMod val="75000"/>
                  </a:schemeClr>
                </a:solidFill>
              </a:rPr>
              <a:t>Vibraciones</a:t>
            </a:r>
            <a:r>
              <a:rPr lang="en-US" altLang="es-PE" sz="3000" b="1" dirty="0">
                <a:solidFill>
                  <a:schemeClr val="accent3">
                    <a:lumMod val="75000"/>
                  </a:schemeClr>
                </a:solidFill>
              </a:rPr>
              <a:t> </a:t>
            </a:r>
          </a:p>
        </p:txBody>
      </p:sp>
      <p:sp>
        <p:nvSpPr>
          <p:cNvPr id="28" name="CuadroTexto 27">
            <a:extLst>
              <a:ext uri="{FF2B5EF4-FFF2-40B4-BE49-F238E27FC236}">
                <a16:creationId xmlns:a16="http://schemas.microsoft.com/office/drawing/2014/main" id="{61894CB6-720F-4405-B318-F9621CD64DA7}"/>
              </a:ext>
            </a:extLst>
          </p:cNvPr>
          <p:cNvSpPr txBox="1"/>
          <p:nvPr/>
        </p:nvSpPr>
        <p:spPr>
          <a:xfrm>
            <a:off x="1879449" y="1571887"/>
            <a:ext cx="4678417" cy="1754326"/>
          </a:xfrm>
          <a:prstGeom prst="rect">
            <a:avLst/>
          </a:prstGeom>
          <a:noFill/>
        </p:spPr>
        <p:txBody>
          <a:bodyPr wrap="square">
            <a:spAutoFit/>
          </a:bodyPr>
          <a:lstStyle/>
          <a:p>
            <a:pPr algn="just" rtl="0" fontAlgn="base">
              <a:spcBef>
                <a:spcPts val="0"/>
              </a:spcBef>
              <a:spcAft>
                <a:spcPts val="0"/>
              </a:spcAft>
              <a:buFont typeface="Arial" panose="020B0604020202020204" pitchFamily="34" charset="0"/>
              <a:buChar char="•"/>
            </a:pPr>
            <a:r>
              <a:rPr lang="es-PE" sz="1800" b="0" i="0" u="none" strike="noStrike" dirty="0">
                <a:solidFill>
                  <a:srgbClr val="000000"/>
                </a:solidFill>
                <a:effectLst/>
                <a:latin typeface="Arial" panose="020B0604020202020204" pitchFamily="34" charset="0"/>
              </a:rPr>
              <a:t>Evitar daños en estructuras civiles y zona de trabajo en la mina. </a:t>
            </a:r>
          </a:p>
          <a:p>
            <a:pPr algn="just" rtl="0" fontAlgn="base">
              <a:spcBef>
                <a:spcPts val="0"/>
              </a:spcBef>
              <a:spcAft>
                <a:spcPts val="0"/>
              </a:spcAft>
              <a:buFont typeface="Arial" panose="020B0604020202020204" pitchFamily="34" charset="0"/>
              <a:buChar char="•"/>
            </a:pPr>
            <a:r>
              <a:rPr lang="es-PE" sz="1800" b="0" i="0" u="none" strike="noStrike" dirty="0">
                <a:solidFill>
                  <a:srgbClr val="000000"/>
                </a:solidFill>
                <a:effectLst/>
                <a:latin typeface="Arial" panose="020B0604020202020204" pitchFamily="34" charset="0"/>
              </a:rPr>
              <a:t>Disminuir la proporciones de las grietas producto de la explosión. </a:t>
            </a:r>
          </a:p>
          <a:p>
            <a:pPr algn="just" rtl="0" fontAlgn="base">
              <a:spcBef>
                <a:spcPts val="0"/>
              </a:spcBef>
              <a:spcAft>
                <a:spcPts val="0"/>
              </a:spcAft>
              <a:buFont typeface="Arial" panose="020B0604020202020204" pitchFamily="34" charset="0"/>
              <a:buChar char="•"/>
            </a:pPr>
            <a:r>
              <a:rPr lang="es-PE" sz="1800" b="0" i="0" u="none" strike="noStrike" dirty="0">
                <a:solidFill>
                  <a:srgbClr val="000000"/>
                </a:solidFill>
                <a:effectLst/>
                <a:latin typeface="Arial" panose="020B0604020202020204" pitchFamily="34" charset="0"/>
              </a:rPr>
              <a:t>Disminuir la sobre rotura para mantener una pared de acuerdo a lo diseñado.</a:t>
            </a:r>
          </a:p>
        </p:txBody>
      </p:sp>
      <p:pic>
        <p:nvPicPr>
          <p:cNvPr id="33794" name="Picture 2" descr="Resultado de imagen de cercania de equipos para la voladura">
            <a:extLst>
              <a:ext uri="{FF2B5EF4-FFF2-40B4-BE49-F238E27FC236}">
                <a16:creationId xmlns:a16="http://schemas.microsoft.com/office/drawing/2014/main" id="{69EEC301-2F42-4C9B-AA7F-4889F3190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0691" y="1295879"/>
            <a:ext cx="4366456" cy="375125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FE45832-06CA-4765-8E6B-9A45F4B29281}"/>
              </a:ext>
            </a:extLst>
          </p:cNvPr>
          <p:cNvSpPr txBox="1"/>
          <p:nvPr/>
        </p:nvSpPr>
        <p:spPr>
          <a:xfrm>
            <a:off x="1634594" y="4724207"/>
            <a:ext cx="4678417" cy="923330"/>
          </a:xfrm>
          <a:prstGeom prst="rect">
            <a:avLst/>
          </a:prstGeom>
          <a:noFill/>
        </p:spPr>
        <p:txBody>
          <a:bodyPr wrap="square">
            <a:spAutoFit/>
          </a:bodyPr>
          <a:lstStyle/>
          <a:p>
            <a:pPr algn="just" rtl="0" fontAlgn="base">
              <a:spcBef>
                <a:spcPts val="0"/>
              </a:spcBef>
              <a:spcAft>
                <a:spcPts val="0"/>
              </a:spcAft>
            </a:pPr>
            <a:r>
              <a:rPr lang="es-PE" dirty="0">
                <a:solidFill>
                  <a:srgbClr val="000000"/>
                </a:solidFill>
                <a:latin typeface="Arial" panose="020B0604020202020204" pitchFamily="34" charset="0"/>
              </a:rPr>
              <a:t>Para la voladura el encargado debe liberar el área, en un radio mínimo de 500m de la zona de voladura</a:t>
            </a:r>
            <a:endParaRPr lang="es-PE" sz="1800" b="0" i="0" u="none" strike="noStrike" dirty="0">
              <a:solidFill>
                <a:srgbClr val="000000"/>
              </a:solidFill>
              <a:effectLst/>
              <a:latin typeface="Arial" panose="020B0604020202020204" pitchFamily="34" charset="0"/>
            </a:endParaRPr>
          </a:p>
        </p:txBody>
      </p:sp>
      <p:sp>
        <p:nvSpPr>
          <p:cNvPr id="4" name="Elipse 3">
            <a:extLst>
              <a:ext uri="{FF2B5EF4-FFF2-40B4-BE49-F238E27FC236}">
                <a16:creationId xmlns:a16="http://schemas.microsoft.com/office/drawing/2014/main" id="{A63D6C1B-25F3-4A55-92BD-14E9EE2E0F0B}"/>
              </a:ext>
            </a:extLst>
          </p:cNvPr>
          <p:cNvSpPr/>
          <p:nvPr/>
        </p:nvSpPr>
        <p:spPr>
          <a:xfrm>
            <a:off x="7094386" y="1295879"/>
            <a:ext cx="4087906" cy="37512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Flecha: curvada hacia arriba 5">
            <a:extLst>
              <a:ext uri="{FF2B5EF4-FFF2-40B4-BE49-F238E27FC236}">
                <a16:creationId xmlns:a16="http://schemas.microsoft.com/office/drawing/2014/main" id="{6D34175E-BE13-4F9C-BDBD-6E1E7A4ED89F}"/>
              </a:ext>
            </a:extLst>
          </p:cNvPr>
          <p:cNvSpPr/>
          <p:nvPr/>
        </p:nvSpPr>
        <p:spPr>
          <a:xfrm rot="20682292">
            <a:off x="6328233" y="4939082"/>
            <a:ext cx="1853425" cy="364276"/>
          </a:xfrm>
          <a:prstGeom prst="curvedUp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FF0000"/>
              </a:solidFill>
            </a:endParaRPr>
          </a:p>
        </p:txBody>
      </p:sp>
    </p:spTree>
    <p:extLst>
      <p:ext uri="{BB962C8B-B14F-4D97-AF65-F5344CB8AC3E}">
        <p14:creationId xmlns:p14="http://schemas.microsoft.com/office/powerpoint/2010/main" val="199911925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3494" name="Rectangle 3">
            <a:extLst>
              <a:ext uri="{FF2B5EF4-FFF2-40B4-BE49-F238E27FC236}">
                <a16:creationId xmlns:a16="http://schemas.microsoft.com/office/drawing/2014/main" id="{9159C2BA-AC60-EA75-E672-336E552EB097}"/>
              </a:ext>
            </a:extLst>
          </p:cNvPr>
          <p:cNvGraphicFramePr>
            <a:graphicFrameLocks noGrp="1"/>
          </p:cNvGraphicFramePr>
          <p:nvPr>
            <p:ph idx="1"/>
            <p:extLst>
              <p:ext uri="{D42A27DB-BD31-4B8C-83A1-F6EECF244321}">
                <p14:modId xmlns:p14="http://schemas.microsoft.com/office/powerpoint/2010/main" val="981838213"/>
              </p:ext>
            </p:extLst>
          </p:nvPr>
        </p:nvGraphicFramePr>
        <p:xfrm>
          <a:off x="1456630" y="1667991"/>
          <a:ext cx="5414950" cy="4428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278ABF0C-3424-4F5D-A755-149EC71079E5}"/>
              </a:ext>
            </a:extLst>
          </p:cNvPr>
          <p:cNvSpPr>
            <a:spLocks noGrp="1"/>
          </p:cNvSpPr>
          <p:nvPr>
            <p:ph type="dt" sz="half" idx="10"/>
          </p:nvPr>
        </p:nvSpPr>
        <p:spPr/>
        <p:txBody>
          <a:bodyPr/>
          <a:lstStyle/>
          <a:p>
            <a:fld id="{43994151-7EF5-4880-B9D3-74EF441F69AA}" type="datetime1">
              <a:rPr lang="es-PE" smtClean="0"/>
              <a:t>8/11/2023</a:t>
            </a:fld>
            <a:endParaRPr lang="es-PE"/>
          </a:p>
        </p:txBody>
      </p:sp>
      <p:sp>
        <p:nvSpPr>
          <p:cNvPr id="2" name="Marcador de número de diapositiva 1">
            <a:extLst>
              <a:ext uri="{FF2B5EF4-FFF2-40B4-BE49-F238E27FC236}">
                <a16:creationId xmlns:a16="http://schemas.microsoft.com/office/drawing/2014/main" id="{03CFDC3B-5083-476E-826F-AB1DC6333442}"/>
              </a:ext>
            </a:extLst>
          </p:cNvPr>
          <p:cNvSpPr>
            <a:spLocks noGrp="1"/>
          </p:cNvSpPr>
          <p:nvPr>
            <p:ph type="sldNum" sz="quarter" idx="12"/>
          </p:nvPr>
        </p:nvSpPr>
        <p:spPr/>
        <p:txBody>
          <a:bodyPr/>
          <a:lstStyle/>
          <a:p>
            <a:fld id="{5981010B-86DA-4ADF-9F27-44166A92FBA2}" type="slidenum">
              <a:rPr lang="es-PE" smtClean="0"/>
              <a:t>37</a:t>
            </a:fld>
            <a:endParaRPr lang="es-PE"/>
          </a:p>
        </p:txBody>
      </p:sp>
      <p:sp>
        <p:nvSpPr>
          <p:cNvPr id="6" name="Rectangle 2">
            <a:extLst>
              <a:ext uri="{FF2B5EF4-FFF2-40B4-BE49-F238E27FC236}">
                <a16:creationId xmlns:a16="http://schemas.microsoft.com/office/drawing/2014/main" id="{71CDF64A-68D4-4B8F-973F-F65F98094194}"/>
              </a:ext>
            </a:extLst>
          </p:cNvPr>
          <p:cNvSpPr txBox="1">
            <a:spLocks noChangeArrowheads="1"/>
          </p:cNvSpPr>
          <p:nvPr/>
        </p:nvSpPr>
        <p:spPr>
          <a:xfrm>
            <a:off x="1251678" y="11886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1.3. PARÁMETROS CLAVES DE voladura</a:t>
            </a:r>
          </a:p>
        </p:txBody>
      </p:sp>
      <p:sp>
        <p:nvSpPr>
          <p:cNvPr id="7" name="Rectangle 2">
            <a:extLst>
              <a:ext uri="{FF2B5EF4-FFF2-40B4-BE49-F238E27FC236}">
                <a16:creationId xmlns:a16="http://schemas.microsoft.com/office/drawing/2014/main" id="{2D12B015-71F8-4E2B-BA08-4BABF9D145A5}"/>
              </a:ext>
            </a:extLst>
          </p:cNvPr>
          <p:cNvSpPr txBox="1">
            <a:spLocks noChangeArrowheads="1"/>
          </p:cNvSpPr>
          <p:nvPr/>
        </p:nvSpPr>
        <p:spPr>
          <a:xfrm>
            <a:off x="1251678" y="762000"/>
            <a:ext cx="8002681" cy="6431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marL="803275" indent="-803275"/>
            <a:r>
              <a:rPr lang="en-US" altLang="es-PE" sz="3000" b="1" dirty="0">
                <a:solidFill>
                  <a:schemeClr val="accent3">
                    <a:lumMod val="75000"/>
                  </a:schemeClr>
                </a:solidFill>
              </a:rPr>
              <a:t>d. TAMAÑO DEL BLOQUE</a:t>
            </a:r>
          </a:p>
        </p:txBody>
      </p:sp>
      <p:pic>
        <p:nvPicPr>
          <p:cNvPr id="32770" name="Picture 2" descr="Resultado de imagen de tamaño de bloque para voladura superficial">
            <a:extLst>
              <a:ext uri="{FF2B5EF4-FFF2-40B4-BE49-F238E27FC236}">
                <a16:creationId xmlns:a16="http://schemas.microsoft.com/office/drawing/2014/main" id="{99A53B9B-AECA-471B-8924-49D0E6C86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8118" y="1825764"/>
            <a:ext cx="4113309" cy="41133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391066" y="740380"/>
            <a:ext cx="7811640" cy="633615"/>
          </a:xfrm>
        </p:spPr>
        <p:txBody>
          <a:bodyPr>
            <a:normAutofit fontScale="90000"/>
          </a:bodyPr>
          <a:lstStyle/>
          <a:p>
            <a:pPr algn="ctr"/>
            <a:r>
              <a:rPr lang="es-ES" sz="4800" b="1" dirty="0">
                <a:solidFill>
                  <a:schemeClr val="accent3">
                    <a:lumMod val="75000"/>
                  </a:schemeClr>
                </a:solidFill>
              </a:rPr>
              <a:t>1.3. PLAN DE PERFORACIÓN</a:t>
            </a:r>
            <a:endParaRPr lang="es-PE" sz="4800" b="1" dirty="0">
              <a:solidFill>
                <a:schemeClr val="accent3">
                  <a:lumMod val="75000"/>
                </a:schemeClr>
              </a:solidFill>
            </a:endParaRPr>
          </a:p>
        </p:txBody>
      </p:sp>
      <p:sp>
        <p:nvSpPr>
          <p:cNvPr id="3" name="Marcador de contenido 2">
            <a:extLst>
              <a:ext uri="{FF2B5EF4-FFF2-40B4-BE49-F238E27FC236}">
                <a16:creationId xmlns:a16="http://schemas.microsoft.com/office/drawing/2014/main" id="{072CD323-0B91-4A67-B6DC-56B73AFFA093}"/>
              </a:ext>
            </a:extLst>
          </p:cNvPr>
          <p:cNvSpPr>
            <a:spLocks noGrp="1"/>
          </p:cNvSpPr>
          <p:nvPr>
            <p:ph idx="1"/>
          </p:nvPr>
        </p:nvSpPr>
        <p:spPr>
          <a:xfrm>
            <a:off x="1148647" y="1915439"/>
            <a:ext cx="10178322" cy="4679325"/>
          </a:xfrm>
        </p:spPr>
        <p:txBody>
          <a:bodyPr>
            <a:noAutofit/>
          </a:bodyPr>
          <a:lstStyle/>
          <a:p>
            <a:pPr marL="0" indent="0" algn="just">
              <a:buNone/>
            </a:pPr>
            <a:r>
              <a:rPr lang="es-ES" sz="1800" b="0" i="0" u="none" strike="noStrike" baseline="0" dirty="0">
                <a:solidFill>
                  <a:srgbClr val="000000"/>
                </a:solidFill>
                <a:latin typeface="Times New Roman" panose="02020603050405020304" pitchFamily="18" charset="0"/>
              </a:rPr>
              <a:t>El objetivo del proceso de perforación en palabras simples es “Construir un espacio físico definido dentro de la roca que será removida (</a:t>
            </a:r>
            <a:r>
              <a:rPr lang="es-ES" sz="1800" dirty="0">
                <a:solidFill>
                  <a:srgbClr val="000000"/>
                </a:solidFill>
                <a:latin typeface="Times New Roman" panose="02020603050405020304" pitchFamily="18" charset="0"/>
              </a:rPr>
              <a:t>taladros</a:t>
            </a:r>
            <a:r>
              <a:rPr lang="es-ES" sz="1800" b="0" i="0" u="none" strike="noStrike" baseline="0" dirty="0">
                <a:solidFill>
                  <a:srgbClr val="000000"/>
                </a:solidFill>
                <a:latin typeface="Times New Roman" panose="02020603050405020304" pitchFamily="18" charset="0"/>
              </a:rPr>
              <a:t> de perforación), para luego en estos </a:t>
            </a:r>
            <a:r>
              <a:rPr lang="es-ES" sz="1800" dirty="0">
                <a:solidFill>
                  <a:srgbClr val="000000"/>
                </a:solidFill>
                <a:latin typeface="Times New Roman" panose="02020603050405020304" pitchFamily="18" charset="0"/>
              </a:rPr>
              <a:t>taladros</a:t>
            </a:r>
            <a:r>
              <a:rPr lang="es-ES" sz="1800" b="0" i="0" u="none" strike="noStrike" baseline="0" dirty="0">
                <a:solidFill>
                  <a:srgbClr val="000000"/>
                </a:solidFill>
                <a:latin typeface="Times New Roman" panose="02020603050405020304" pitchFamily="18" charset="0"/>
              </a:rPr>
              <a:t> colocar el explosivo que más tarde será detonado”. Para materializar esta actividad es necesario efectuar la siguiente secuencia: </a:t>
            </a:r>
          </a:p>
          <a:p>
            <a:r>
              <a:rPr lang="es-ES" sz="1800" b="0" i="0" u="none" strike="noStrike" baseline="0" dirty="0">
                <a:solidFill>
                  <a:srgbClr val="000000"/>
                </a:solidFill>
                <a:latin typeface="Times New Roman" panose="02020603050405020304" pitchFamily="18" charset="0"/>
              </a:rPr>
              <a:t>Programación de la ubicación de los </a:t>
            </a:r>
            <a:r>
              <a:rPr lang="es-ES" sz="1800" dirty="0">
                <a:solidFill>
                  <a:srgbClr val="000000"/>
                </a:solidFill>
                <a:latin typeface="Times New Roman" panose="02020603050405020304" pitchFamily="18" charset="0"/>
              </a:rPr>
              <a:t>taladros</a:t>
            </a:r>
            <a:r>
              <a:rPr lang="es-ES" sz="1800" b="0" i="0" u="none" strike="noStrike" baseline="0" dirty="0">
                <a:solidFill>
                  <a:srgbClr val="000000"/>
                </a:solidFill>
                <a:latin typeface="Times New Roman" panose="02020603050405020304" pitchFamily="18" charset="0"/>
              </a:rPr>
              <a:t> a perforar </a:t>
            </a:r>
          </a:p>
          <a:p>
            <a:r>
              <a:rPr lang="es-ES" sz="1800" b="0" i="0" u="none" strike="noStrike" baseline="0" dirty="0">
                <a:solidFill>
                  <a:srgbClr val="000000"/>
                </a:solidFill>
                <a:latin typeface="Times New Roman" panose="02020603050405020304" pitchFamily="18" charset="0"/>
              </a:rPr>
              <a:t>Selección de los aceros a utilizar </a:t>
            </a:r>
          </a:p>
          <a:p>
            <a:r>
              <a:rPr lang="es-ES" sz="1800" b="0" i="0" u="none" strike="noStrike" baseline="0" dirty="0">
                <a:solidFill>
                  <a:srgbClr val="000000"/>
                </a:solidFill>
                <a:latin typeface="Times New Roman" panose="02020603050405020304" pitchFamily="18" charset="0"/>
              </a:rPr>
              <a:t>Preparación de la zona de trabajo (topografía y limpieza) </a:t>
            </a:r>
          </a:p>
          <a:p>
            <a:r>
              <a:rPr lang="es-ES" sz="1800" b="0" i="0" u="none" strike="noStrike" baseline="0" dirty="0">
                <a:solidFill>
                  <a:srgbClr val="000000"/>
                </a:solidFill>
                <a:latin typeface="Times New Roman" panose="02020603050405020304" pitchFamily="18" charset="0"/>
              </a:rPr>
              <a:t>Posicionamiento de equipos (en cada taladro) </a:t>
            </a:r>
          </a:p>
          <a:p>
            <a:r>
              <a:rPr lang="es-PE" sz="1800" b="0" i="0" u="none" strike="noStrike" baseline="0" dirty="0">
                <a:solidFill>
                  <a:srgbClr val="000000"/>
                </a:solidFill>
                <a:latin typeface="Times New Roman" panose="02020603050405020304" pitchFamily="18" charset="0"/>
              </a:rPr>
              <a:t>Perforación (de cada taladro) </a:t>
            </a:r>
          </a:p>
          <a:p>
            <a:r>
              <a:rPr lang="es-PE" sz="1800" b="0" i="0" u="none" strike="noStrike" baseline="0" dirty="0">
                <a:solidFill>
                  <a:srgbClr val="000000"/>
                </a:solidFill>
                <a:latin typeface="Times New Roman" panose="02020603050405020304" pitchFamily="18" charset="0"/>
              </a:rPr>
              <a:t>Muestreo de detritus </a:t>
            </a:r>
          </a:p>
          <a:p>
            <a:r>
              <a:rPr lang="es-ES" sz="1800" b="0" i="0" u="none" strike="noStrike" baseline="0" dirty="0">
                <a:solidFill>
                  <a:srgbClr val="000000"/>
                </a:solidFill>
                <a:latin typeface="Times New Roman" panose="02020603050405020304" pitchFamily="18" charset="0"/>
              </a:rPr>
              <a:t>Verificación de la calidad y cantidad de taladros perforados </a:t>
            </a:r>
          </a:p>
          <a:p>
            <a:r>
              <a:rPr lang="es-ES" sz="1800" b="0" i="0" u="none" strike="noStrike" baseline="0" dirty="0">
                <a:solidFill>
                  <a:srgbClr val="000000"/>
                </a:solidFill>
                <a:latin typeface="Times New Roman" panose="02020603050405020304" pitchFamily="18" charset="0"/>
              </a:rPr>
              <a:t>Retiro del equipo del sector </a:t>
            </a:r>
            <a:endParaRPr lang="es-PE" dirty="0">
              <a:solidFill>
                <a:schemeClr val="tx1"/>
              </a:solidFill>
              <a:latin typeface="Arial" panose="020B0604020202020204" pitchFamily="34" charset="0"/>
              <a:cs typeface="Arial" panose="020B0604020202020204" pitchFamily="34" charset="0"/>
            </a:endParaRPr>
          </a:p>
        </p:txBody>
      </p:sp>
      <p:sp>
        <p:nvSpPr>
          <p:cNvPr id="7" name="Marcador de fecha 6">
            <a:extLst>
              <a:ext uri="{FF2B5EF4-FFF2-40B4-BE49-F238E27FC236}">
                <a16:creationId xmlns:a16="http://schemas.microsoft.com/office/drawing/2014/main" id="{30F09725-04D7-4C33-8246-28B4BC11123D}"/>
              </a:ext>
            </a:extLst>
          </p:cNvPr>
          <p:cNvSpPr>
            <a:spLocks noGrp="1"/>
          </p:cNvSpPr>
          <p:nvPr>
            <p:ph type="dt" sz="half" idx="10"/>
          </p:nvPr>
        </p:nvSpPr>
        <p:spPr/>
        <p:txBody>
          <a:bodyPr/>
          <a:lstStyle/>
          <a:p>
            <a:fld id="{9A5344D0-D7B5-4853-82D8-0B727AA49A1C}" type="datetime1">
              <a:rPr lang="es-PE" smtClean="0"/>
              <a:t>8/11/2023</a:t>
            </a:fld>
            <a:endParaRPr lang="es-PE"/>
          </a:p>
        </p:txBody>
      </p:sp>
      <p:sp>
        <p:nvSpPr>
          <p:cNvPr id="4" name="Marcador de número de diapositiva 3">
            <a:extLst>
              <a:ext uri="{FF2B5EF4-FFF2-40B4-BE49-F238E27FC236}">
                <a16:creationId xmlns:a16="http://schemas.microsoft.com/office/drawing/2014/main" id="{33B984EA-6A84-481F-BEDC-D306501CF86D}"/>
              </a:ext>
            </a:extLst>
          </p:cNvPr>
          <p:cNvSpPr>
            <a:spLocks noGrp="1"/>
          </p:cNvSpPr>
          <p:nvPr>
            <p:ph type="sldNum" sz="quarter" idx="12"/>
          </p:nvPr>
        </p:nvSpPr>
        <p:spPr/>
        <p:txBody>
          <a:bodyPr/>
          <a:lstStyle/>
          <a:p>
            <a:fld id="{5981010B-86DA-4ADF-9F27-44166A92FBA2}" type="slidenum">
              <a:rPr lang="es-PE" smtClean="0"/>
              <a:t>38</a:t>
            </a:fld>
            <a:endParaRPr lang="es-PE"/>
          </a:p>
        </p:txBody>
      </p:sp>
      <p:pic>
        <p:nvPicPr>
          <p:cNvPr id="5" name="Imagen 4">
            <a:extLst>
              <a:ext uri="{FF2B5EF4-FFF2-40B4-BE49-F238E27FC236}">
                <a16:creationId xmlns:a16="http://schemas.microsoft.com/office/drawing/2014/main" id="{B8F1F337-6CFB-4ECD-8A15-3959963D7781}"/>
              </a:ext>
            </a:extLst>
          </p:cNvPr>
          <p:cNvPicPr>
            <a:picLocks noChangeAspect="1"/>
          </p:cNvPicPr>
          <p:nvPr/>
        </p:nvPicPr>
        <p:blipFill>
          <a:blip r:embed="rId2"/>
          <a:stretch>
            <a:fillRect/>
          </a:stretch>
        </p:blipFill>
        <p:spPr>
          <a:xfrm>
            <a:off x="7874558" y="3245985"/>
            <a:ext cx="3168795" cy="3348779"/>
          </a:xfrm>
          <a:prstGeom prst="rect">
            <a:avLst/>
          </a:prstGeom>
        </p:spPr>
      </p:pic>
      <p:sp>
        <p:nvSpPr>
          <p:cNvPr id="6" name="3 CuadroTexto">
            <a:extLst>
              <a:ext uri="{FF2B5EF4-FFF2-40B4-BE49-F238E27FC236}">
                <a16:creationId xmlns:a16="http://schemas.microsoft.com/office/drawing/2014/main" id="{B213DD1F-4701-4D72-825F-B0D679A4E6F8}"/>
              </a:ext>
            </a:extLst>
          </p:cNvPr>
          <p:cNvSpPr txBox="1"/>
          <p:nvPr/>
        </p:nvSpPr>
        <p:spPr bwMode="auto">
          <a:xfrm>
            <a:off x="1340667" y="1330978"/>
            <a:ext cx="6328882" cy="584775"/>
          </a:xfrm>
          <a:prstGeom prst="rect">
            <a:avLst/>
          </a:prstGeom>
          <a:noFill/>
        </p:spPr>
        <p:txBody>
          <a:bodyPr>
            <a:spAutoFit/>
          </a:bodyPr>
          <a:lstStyle/>
          <a:p>
            <a:pPr>
              <a:defRPr/>
            </a:pPr>
            <a:r>
              <a:rPr lang="es-ES" sz="3200" b="1" dirty="0">
                <a:solidFill>
                  <a:schemeClr val="accent3">
                    <a:lumMod val="75000"/>
                  </a:schemeClr>
                </a:solidFill>
                <a:effectLst>
                  <a:outerShdw blurRad="38100" dist="38100" dir="2700000" algn="tl">
                    <a:srgbClr val="000000">
                      <a:alpha val="43137"/>
                    </a:srgbClr>
                  </a:outerShdw>
                </a:effectLst>
              </a:rPr>
              <a:t>INTRODUCCIÓN</a:t>
            </a:r>
          </a:p>
        </p:txBody>
      </p:sp>
    </p:spTree>
    <p:extLst>
      <p:ext uri="{BB962C8B-B14F-4D97-AF65-F5344CB8AC3E}">
        <p14:creationId xmlns:p14="http://schemas.microsoft.com/office/powerpoint/2010/main" val="206318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3800" kern="1200" spc="800" dirty="0">
                <a:solidFill>
                  <a:schemeClr val="tx1"/>
                </a:solidFill>
                <a:latin typeface="+mj-lt"/>
                <a:ea typeface="+mj-ea"/>
                <a:cs typeface="+mj-cs"/>
              </a:rPr>
              <a:t>ESQUEMA DE INICIO DE PLAN DE PERFORACIÓN</a:t>
            </a:r>
          </a:p>
        </p:txBody>
      </p:sp>
      <p:sp>
        <p:nvSpPr>
          <p:cNvPr id="4" name="Marcador de fecha 3">
            <a:extLst>
              <a:ext uri="{FF2B5EF4-FFF2-40B4-BE49-F238E27FC236}">
                <a16:creationId xmlns:a16="http://schemas.microsoft.com/office/drawing/2014/main" id="{0A580BAA-1923-4874-BAC7-13CE5342E7F2}"/>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D52F727E-7B46-45F9-8153-D2ABC8FD98CD}" type="datetime1">
              <a:rPr lang="en-US" smtClean="0"/>
              <a:pPr>
                <a:spcAft>
                  <a:spcPts val="600"/>
                </a:spcAft>
              </a:pPr>
              <a:t>11/8/2023</a:t>
            </a:fld>
            <a:endParaRPr lang="en-US"/>
          </a:p>
        </p:txBody>
      </p:sp>
      <p:sp>
        <p:nvSpPr>
          <p:cNvPr id="3" name="Marcador de número de diapositiva 2">
            <a:extLst>
              <a:ext uri="{FF2B5EF4-FFF2-40B4-BE49-F238E27FC236}">
                <a16:creationId xmlns:a16="http://schemas.microsoft.com/office/drawing/2014/main" id="{7CAB8CB4-E323-45EE-91B6-1AE95858868E}"/>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39</a:t>
            </a:fld>
            <a:endParaRPr lang="en-US"/>
          </a:p>
        </p:txBody>
      </p:sp>
      <p:pic>
        <p:nvPicPr>
          <p:cNvPr id="6" name="Imagen 5">
            <a:extLst>
              <a:ext uri="{FF2B5EF4-FFF2-40B4-BE49-F238E27FC236}">
                <a16:creationId xmlns:a16="http://schemas.microsoft.com/office/drawing/2014/main" id="{31A0C637-704D-494A-893A-DACBD16693C7}"/>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300000"/>
                    </a14:imgEffect>
                    <a14:imgEffect>
                      <a14:brightnessContrast bright="20000"/>
                    </a14:imgEffect>
                  </a14:imgLayer>
                </a14:imgProps>
              </a:ext>
            </a:extLst>
          </a:blip>
          <a:srcRect l="29924" t="22222" r="28333" b="9495"/>
          <a:stretch/>
        </p:blipFill>
        <p:spPr>
          <a:xfrm>
            <a:off x="514631" y="607160"/>
            <a:ext cx="6133537" cy="5643680"/>
          </a:xfrm>
          <a:prstGeom prst="rect">
            <a:avLst/>
          </a:prstGeom>
        </p:spPr>
      </p:pic>
    </p:spTree>
    <p:extLst>
      <p:ext uri="{BB962C8B-B14F-4D97-AF65-F5344CB8AC3E}">
        <p14:creationId xmlns:p14="http://schemas.microsoft.com/office/powerpoint/2010/main" val="273625888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1929912" y="1123365"/>
            <a:ext cx="2135804" cy="784263"/>
          </a:xfrm>
        </p:spPr>
        <p:txBody>
          <a:bodyPr>
            <a:normAutofit/>
          </a:bodyPr>
          <a:lstStyle/>
          <a:p>
            <a:r>
              <a:rPr lang="es-ES" dirty="0">
                <a:solidFill>
                  <a:schemeClr val="accent3">
                    <a:lumMod val="75000"/>
                  </a:schemeClr>
                </a:solidFill>
              </a:rPr>
              <a:t>Índice</a:t>
            </a:r>
            <a:endParaRPr lang="es-PE" dirty="0">
              <a:solidFill>
                <a:schemeClr val="accent3">
                  <a:lumMod val="75000"/>
                </a:schemeClr>
              </a:solidFill>
            </a:endParaRPr>
          </a:p>
        </p:txBody>
      </p:sp>
      <p:graphicFrame>
        <p:nvGraphicFramePr>
          <p:cNvPr id="10" name="Marcador de contenido 2">
            <a:extLst>
              <a:ext uri="{FF2B5EF4-FFF2-40B4-BE49-F238E27FC236}">
                <a16:creationId xmlns:a16="http://schemas.microsoft.com/office/drawing/2014/main" id="{44C9EE4E-54D6-B9BD-E731-B06782A3D282}"/>
              </a:ext>
            </a:extLst>
          </p:cNvPr>
          <p:cNvGraphicFramePr>
            <a:graphicFrameLocks noGrp="1"/>
          </p:cNvGraphicFramePr>
          <p:nvPr>
            <p:ph idx="1"/>
          </p:nvPr>
        </p:nvGraphicFramePr>
        <p:xfrm>
          <a:off x="867951" y="2344858"/>
          <a:ext cx="6470696"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fecha 4">
            <a:extLst>
              <a:ext uri="{FF2B5EF4-FFF2-40B4-BE49-F238E27FC236}">
                <a16:creationId xmlns:a16="http://schemas.microsoft.com/office/drawing/2014/main" id="{D36138D9-57BE-4CE9-A1AE-FD362481A296}"/>
              </a:ext>
            </a:extLst>
          </p:cNvPr>
          <p:cNvSpPr>
            <a:spLocks noGrp="1"/>
          </p:cNvSpPr>
          <p:nvPr>
            <p:ph type="dt" sz="half" idx="10"/>
          </p:nvPr>
        </p:nvSpPr>
        <p:spPr>
          <a:xfrm>
            <a:off x="765051" y="6375679"/>
            <a:ext cx="2329722" cy="348462"/>
          </a:xfrm>
        </p:spPr>
        <p:txBody>
          <a:bodyPr>
            <a:normAutofit/>
          </a:bodyPr>
          <a:lstStyle/>
          <a:p>
            <a:pPr>
              <a:spcAft>
                <a:spcPts val="600"/>
              </a:spcAft>
            </a:pPr>
            <a:fld id="{C3CCAB99-DF1F-4775-ACBF-A3AC81CFCD00}" type="datetime1">
              <a:rPr lang="es-PE" smtClean="0"/>
              <a:pPr>
                <a:spcAft>
                  <a:spcPts val="600"/>
                </a:spcAft>
              </a:pPr>
              <a:t>8/11/2023</a:t>
            </a:fld>
            <a:endParaRPr lang="es-PE"/>
          </a:p>
        </p:txBody>
      </p:sp>
      <p:sp>
        <p:nvSpPr>
          <p:cNvPr id="4" name="Marcador de número de diapositiva 3">
            <a:extLst>
              <a:ext uri="{FF2B5EF4-FFF2-40B4-BE49-F238E27FC236}">
                <a16:creationId xmlns:a16="http://schemas.microsoft.com/office/drawing/2014/main" id="{374CB532-4453-4A79-8954-A2278C9CF880}"/>
              </a:ext>
            </a:extLst>
          </p:cNvPr>
          <p:cNvSpPr>
            <a:spLocks noGrp="1"/>
          </p:cNvSpPr>
          <p:nvPr>
            <p:ph type="sldNum" sz="quarter" idx="12"/>
          </p:nvPr>
        </p:nvSpPr>
        <p:spPr/>
        <p:txBody>
          <a:bodyPr>
            <a:normAutofit/>
          </a:bodyPr>
          <a:lstStyle/>
          <a:p>
            <a:pPr>
              <a:spcAft>
                <a:spcPts val="600"/>
              </a:spcAft>
            </a:pPr>
            <a:fld id="{5981010B-86DA-4ADF-9F27-44166A92FBA2}" type="slidenum">
              <a:rPr lang="es-PE">
                <a:solidFill>
                  <a:srgbClr val="FFFFFF"/>
                </a:solidFill>
              </a:rPr>
              <a:pPr>
                <a:spcAft>
                  <a:spcPts val="600"/>
                </a:spcAft>
              </a:pPr>
              <a:t>4</a:t>
            </a:fld>
            <a:endParaRPr lang="es-PE">
              <a:solidFill>
                <a:srgbClr val="FFFFFF"/>
              </a:solidFill>
            </a:endParaRPr>
          </a:p>
        </p:txBody>
      </p:sp>
      <p:sp>
        <p:nvSpPr>
          <p:cNvPr id="8" name="Título 1">
            <a:extLst>
              <a:ext uri="{FF2B5EF4-FFF2-40B4-BE49-F238E27FC236}">
                <a16:creationId xmlns:a16="http://schemas.microsoft.com/office/drawing/2014/main" id="{1BF468CA-754F-4CCC-A489-225C172FD124}"/>
              </a:ext>
            </a:extLst>
          </p:cNvPr>
          <p:cNvSpPr txBox="1">
            <a:spLocks/>
          </p:cNvSpPr>
          <p:nvPr/>
        </p:nvSpPr>
        <p:spPr>
          <a:xfrm>
            <a:off x="3233195" y="194145"/>
            <a:ext cx="2135804" cy="784263"/>
          </a:xfrm>
          <a:prstGeom prst="rect">
            <a:avLst/>
          </a:prstGeom>
        </p:spPr>
        <p:txBody>
          <a:bodyPr vert="horz" lIns="91440" tIns="45720" rIns="91440" bIns="45720" rtlCol="0" anchor="t">
            <a:normAutofit fontScale="600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ES" dirty="0">
                <a:solidFill>
                  <a:schemeClr val="accent3">
                    <a:lumMod val="75000"/>
                  </a:schemeClr>
                </a:solidFill>
              </a:rPr>
              <a:t>Modulo i</a:t>
            </a:r>
            <a:endParaRPr lang="es-PE" dirty="0">
              <a:solidFill>
                <a:schemeClr val="accent3">
                  <a:lumMod val="75000"/>
                </a:schemeClr>
              </a:solidFill>
            </a:endParaRPr>
          </a:p>
        </p:txBody>
      </p:sp>
      <p:pic>
        <p:nvPicPr>
          <p:cNvPr id="6" name="Imagen 5">
            <a:extLst>
              <a:ext uri="{FF2B5EF4-FFF2-40B4-BE49-F238E27FC236}">
                <a16:creationId xmlns:a16="http://schemas.microsoft.com/office/drawing/2014/main" id="{8F4A231E-D78B-4789-9D6B-7D3DF856BF4B}"/>
              </a:ext>
            </a:extLst>
          </p:cNvPr>
          <p:cNvPicPr>
            <a:picLocks noChangeAspect="1"/>
          </p:cNvPicPr>
          <p:nvPr/>
        </p:nvPicPr>
        <p:blipFill>
          <a:blip r:embed="rId7"/>
          <a:stretch>
            <a:fillRect/>
          </a:stretch>
        </p:blipFill>
        <p:spPr>
          <a:xfrm>
            <a:off x="7659233" y="2344858"/>
            <a:ext cx="4052700" cy="3593591"/>
          </a:xfrm>
          <a:prstGeom prst="rect">
            <a:avLst/>
          </a:prstGeom>
        </p:spPr>
      </p:pic>
    </p:spTree>
    <p:extLst>
      <p:ext uri="{BB962C8B-B14F-4D97-AF65-F5344CB8AC3E}">
        <p14:creationId xmlns:p14="http://schemas.microsoft.com/office/powerpoint/2010/main" val="200230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745500" y="1181959"/>
            <a:ext cx="9236700" cy="1188950"/>
          </a:xfrm>
        </p:spPr>
        <p:txBody>
          <a:bodyPr vert="horz" lIns="91440" tIns="45720" rIns="91440" bIns="45720" rtlCol="0" anchor="b">
            <a:normAutofit/>
          </a:bodyPr>
          <a:lstStyle/>
          <a:p>
            <a:pPr>
              <a:tabLst>
                <a:tab pos="900430" algn="l"/>
                <a:tab pos="1620520" algn="l"/>
              </a:tabLst>
            </a:pPr>
            <a:r>
              <a:rPr lang="en-US" sz="3000" b="1" u="sng" kern="1200" dirty="0" err="1">
                <a:solidFill>
                  <a:schemeClr val="tx1"/>
                </a:solidFill>
                <a:effectLst/>
                <a:latin typeface="+mj-lt"/>
                <a:ea typeface="+mj-ea"/>
                <a:cs typeface="+mj-cs"/>
              </a:rPr>
              <a:t>Algunas</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relaciones</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específicas</a:t>
            </a:r>
            <a:r>
              <a:rPr lang="en-US" sz="3000" b="1" u="sng" kern="1200" dirty="0">
                <a:solidFill>
                  <a:schemeClr val="tx1"/>
                </a:solidFill>
                <a:effectLst/>
                <a:latin typeface="+mj-lt"/>
                <a:ea typeface="+mj-ea"/>
                <a:cs typeface="+mj-cs"/>
              </a:rPr>
              <a:t> entre </a:t>
            </a:r>
            <a:r>
              <a:rPr lang="en-US" sz="3000" b="1" u="sng" kern="1200" dirty="0" err="1">
                <a:solidFill>
                  <a:schemeClr val="tx1"/>
                </a:solidFill>
                <a:effectLst/>
                <a:latin typeface="+mj-lt"/>
                <a:ea typeface="+mj-ea"/>
                <a:cs typeface="+mj-cs"/>
              </a:rPr>
              <a:t>proveedores</a:t>
            </a:r>
            <a:r>
              <a:rPr lang="en-US" sz="3000" b="1" u="sng" kern="1200" dirty="0">
                <a:solidFill>
                  <a:schemeClr val="tx1"/>
                </a:solidFill>
                <a:effectLst/>
                <a:latin typeface="+mj-lt"/>
                <a:ea typeface="+mj-ea"/>
                <a:cs typeface="+mj-cs"/>
              </a:rPr>
              <a:t> y </a:t>
            </a:r>
            <a:r>
              <a:rPr lang="en-US" sz="3000" b="1" u="sng" kern="1200" dirty="0" err="1">
                <a:solidFill>
                  <a:schemeClr val="tx1"/>
                </a:solidFill>
                <a:effectLst/>
                <a:latin typeface="+mj-lt"/>
                <a:ea typeface="+mj-ea"/>
                <a:cs typeface="+mj-cs"/>
              </a:rPr>
              <a:t>clientes</a:t>
            </a:r>
            <a:br>
              <a:rPr lang="en-US" sz="3000" b="1" kern="1200" dirty="0">
                <a:solidFill>
                  <a:schemeClr val="tx1"/>
                </a:solidFill>
                <a:effectLst/>
                <a:latin typeface="+mj-lt"/>
                <a:ea typeface="+mj-ea"/>
                <a:cs typeface="+mj-cs"/>
              </a:rPr>
            </a:br>
            <a:r>
              <a:rPr lang="en-US" sz="3000" b="1" u="sng" kern="1200" dirty="0">
                <a:solidFill>
                  <a:schemeClr val="tx1"/>
                </a:solidFill>
                <a:effectLst/>
                <a:latin typeface="+mj-lt"/>
                <a:ea typeface="+mj-ea"/>
                <a:cs typeface="+mj-cs"/>
              </a:rPr>
              <a:t>para </a:t>
            </a:r>
            <a:r>
              <a:rPr lang="en-US" sz="3000" b="1" u="sng" kern="1200" dirty="0" err="1">
                <a:solidFill>
                  <a:schemeClr val="tx1"/>
                </a:solidFill>
                <a:effectLst/>
                <a:latin typeface="+mj-lt"/>
                <a:ea typeface="+mj-ea"/>
                <a:cs typeface="+mj-cs"/>
              </a:rPr>
              <a:t>el</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proceso</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productivo</a:t>
            </a:r>
            <a:r>
              <a:rPr lang="en-US" sz="3000" b="1" u="sng" kern="1200" dirty="0">
                <a:solidFill>
                  <a:schemeClr val="tx1"/>
                </a:solidFill>
                <a:effectLst/>
                <a:latin typeface="+mj-lt"/>
                <a:ea typeface="+mj-ea"/>
                <a:cs typeface="+mj-cs"/>
              </a:rPr>
              <a:t> de </a:t>
            </a:r>
            <a:r>
              <a:rPr lang="en-US" sz="3000" b="1" u="sng" kern="1200" dirty="0" err="1">
                <a:solidFill>
                  <a:schemeClr val="tx1"/>
                </a:solidFill>
                <a:effectLst/>
                <a:latin typeface="+mj-lt"/>
                <a:ea typeface="+mj-ea"/>
                <a:cs typeface="+mj-cs"/>
              </a:rPr>
              <a:t>Perforación</a:t>
            </a:r>
            <a:r>
              <a:rPr lang="en-US" sz="3000" b="1" u="sng" kern="1200" dirty="0">
                <a:solidFill>
                  <a:schemeClr val="tx1"/>
                </a:solidFill>
                <a:effectLst/>
                <a:latin typeface="+mj-lt"/>
                <a:ea typeface="+mj-ea"/>
                <a:cs typeface="+mj-cs"/>
              </a:rPr>
              <a:t>.</a:t>
            </a:r>
            <a:endParaRPr lang="en-US" sz="3000" b="1" kern="1200" dirty="0">
              <a:solidFill>
                <a:schemeClr val="tx1"/>
              </a:solidFill>
              <a:effectLst/>
              <a:latin typeface="+mj-lt"/>
              <a:ea typeface="+mj-ea"/>
              <a:cs typeface="+mj-cs"/>
            </a:endParaRPr>
          </a:p>
        </p:txBody>
      </p:sp>
      <p:sp>
        <p:nvSpPr>
          <p:cNvPr id="4" name="Marcador de fecha 3">
            <a:extLst>
              <a:ext uri="{FF2B5EF4-FFF2-40B4-BE49-F238E27FC236}">
                <a16:creationId xmlns:a16="http://schemas.microsoft.com/office/drawing/2014/main" id="{E0A72E32-32D0-4102-96BE-7CB153D71775}"/>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BCADCF12-BF6F-4EE4-8423-B4232C919ED4}" type="datetime1">
              <a:rPr lang="en-US"/>
              <a:pPr>
                <a:spcAft>
                  <a:spcPts val="600"/>
                </a:spcAft>
              </a:pPr>
              <a:t>11/8/2023</a:t>
            </a:fld>
            <a:endParaRPr lang="en-US"/>
          </a:p>
        </p:txBody>
      </p:sp>
      <p:sp>
        <p:nvSpPr>
          <p:cNvPr id="3" name="Marcador de número de diapositiva 2">
            <a:extLst>
              <a:ext uri="{FF2B5EF4-FFF2-40B4-BE49-F238E27FC236}">
                <a16:creationId xmlns:a16="http://schemas.microsoft.com/office/drawing/2014/main" id="{AB1A7DA6-A87A-4F14-965D-9DD8903CB4B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a:pPr>
                <a:spcAft>
                  <a:spcPts val="600"/>
                </a:spcAft>
              </a:pPr>
              <a:t>40</a:t>
            </a:fld>
            <a:endParaRPr lang="en-US"/>
          </a:p>
        </p:txBody>
      </p:sp>
      <p:sp>
        <p:nvSpPr>
          <p:cNvPr id="5" name="CuadroTexto 4">
            <a:extLst>
              <a:ext uri="{FF2B5EF4-FFF2-40B4-BE49-F238E27FC236}">
                <a16:creationId xmlns:a16="http://schemas.microsoft.com/office/drawing/2014/main" id="{3074265F-5DDF-4B0A-A389-901B2F47F965}"/>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b="1" dirty="0" err="1">
                <a:effectLst/>
              </a:rPr>
              <a:t>Relación</a:t>
            </a:r>
            <a:r>
              <a:rPr lang="en-US" sz="1300" b="1" dirty="0">
                <a:effectLst/>
              </a:rPr>
              <a:t> </a:t>
            </a:r>
            <a:r>
              <a:rPr lang="en-US" sz="1300" b="1" dirty="0" err="1">
                <a:effectLst/>
              </a:rPr>
              <a:t>Perforación</a:t>
            </a:r>
            <a:r>
              <a:rPr lang="en-US" sz="1300" b="1" dirty="0">
                <a:effectLst/>
              </a:rPr>
              <a:t> con </a:t>
            </a:r>
            <a:r>
              <a:rPr lang="en-US" sz="1300" b="1" dirty="0" err="1"/>
              <a:t>Vol</a:t>
            </a:r>
            <a:r>
              <a:rPr lang="en-US" sz="1300" b="1" dirty="0" err="1">
                <a:effectLst/>
              </a:rPr>
              <a:t>adura</a:t>
            </a:r>
            <a:r>
              <a:rPr lang="en-US" sz="1300" b="1" dirty="0">
                <a:effectLst/>
              </a:rPr>
              <a:t>:</a:t>
            </a:r>
            <a:endParaRPr lang="en-US" sz="1300" dirty="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dirty="0">
                <a:effectLst/>
              </a:rPr>
              <a:t>	La </a:t>
            </a:r>
            <a:r>
              <a:rPr lang="en-US" sz="1300" dirty="0" err="1"/>
              <a:t>Vol</a:t>
            </a:r>
            <a:r>
              <a:rPr lang="en-US" sz="1300" dirty="0" err="1">
                <a:effectLst/>
              </a:rPr>
              <a:t>adura</a:t>
            </a:r>
            <a:r>
              <a:rPr lang="en-US" sz="1300" dirty="0">
                <a:effectLst/>
              </a:rPr>
              <a:t> es </a:t>
            </a:r>
            <a:r>
              <a:rPr lang="en-US" sz="1300" dirty="0" err="1">
                <a:effectLst/>
              </a:rPr>
              <a:t>el</a:t>
            </a:r>
            <a:r>
              <a:rPr lang="en-US" sz="1300" dirty="0">
                <a:effectLst/>
              </a:rPr>
              <a:t> primer </a:t>
            </a:r>
            <a:r>
              <a:rPr lang="en-US" sz="1300" dirty="0" err="1">
                <a:effectLst/>
              </a:rPr>
              <a:t>cliente</a:t>
            </a:r>
            <a:r>
              <a:rPr lang="en-US" sz="1300" dirty="0">
                <a:effectLst/>
              </a:rPr>
              <a:t> de la </a:t>
            </a:r>
            <a:r>
              <a:rPr lang="en-US" sz="1300" dirty="0" err="1">
                <a:effectLst/>
              </a:rPr>
              <a:t>perforación</a:t>
            </a:r>
            <a:r>
              <a:rPr lang="en-US" sz="1300" dirty="0">
                <a:effectLst/>
              </a:rPr>
              <a:t>, </a:t>
            </a:r>
            <a:r>
              <a:rPr lang="en-US" sz="1300" dirty="0" err="1">
                <a:effectLst/>
              </a:rPr>
              <a:t>ya</a:t>
            </a:r>
            <a:r>
              <a:rPr lang="en-US" sz="1300" dirty="0">
                <a:effectLst/>
              </a:rPr>
              <a:t> que </a:t>
            </a:r>
            <a:r>
              <a:rPr lang="en-US" sz="1300" dirty="0" err="1">
                <a:effectLst/>
              </a:rPr>
              <a:t>si</a:t>
            </a:r>
            <a:r>
              <a:rPr lang="en-US" sz="1300" dirty="0">
                <a:effectLst/>
              </a:rPr>
              <a:t> </a:t>
            </a:r>
            <a:r>
              <a:rPr lang="en-US" sz="1300" dirty="0" err="1">
                <a:effectLst/>
              </a:rPr>
              <a:t>los</a:t>
            </a:r>
            <a:r>
              <a:rPr lang="en-US" sz="1300" dirty="0">
                <a:effectLst/>
              </a:rPr>
              <a:t> </a:t>
            </a:r>
            <a:r>
              <a:rPr lang="en-US" sz="1300" dirty="0" err="1"/>
              <a:t>taladros</a:t>
            </a:r>
            <a:r>
              <a:rPr lang="en-US" sz="1300" dirty="0">
                <a:effectLst/>
              </a:rPr>
              <a:t> no </a:t>
            </a:r>
            <a:r>
              <a:rPr lang="en-US" sz="1300" dirty="0" err="1">
                <a:effectLst/>
              </a:rPr>
              <a:t>cumplen</a:t>
            </a:r>
            <a:r>
              <a:rPr lang="en-US" sz="1300" dirty="0">
                <a:effectLst/>
              </a:rPr>
              <a:t> las </a:t>
            </a:r>
            <a:r>
              <a:rPr lang="en-US" sz="1300" dirty="0" err="1">
                <a:effectLst/>
              </a:rPr>
              <a:t>especificaciones</a:t>
            </a:r>
            <a:r>
              <a:rPr lang="en-US" sz="1300" dirty="0">
                <a:effectLst/>
              </a:rPr>
              <a:t> del </a:t>
            </a:r>
            <a:r>
              <a:rPr lang="en-US" sz="1300" dirty="0" err="1">
                <a:effectLst/>
              </a:rPr>
              <a:t>cliente</a:t>
            </a:r>
            <a:r>
              <a:rPr lang="en-US" sz="1300" dirty="0">
                <a:effectLst/>
              </a:rPr>
              <a:t>, se </a:t>
            </a:r>
            <a:r>
              <a:rPr lang="en-US" sz="1300" dirty="0" err="1">
                <a:effectLst/>
              </a:rPr>
              <a:t>aumenta</a:t>
            </a:r>
            <a:r>
              <a:rPr lang="en-US" sz="1300" dirty="0">
                <a:effectLst/>
              </a:rPr>
              <a:t> la </a:t>
            </a:r>
            <a:r>
              <a:rPr lang="en-US" sz="1300" dirty="0" err="1">
                <a:effectLst/>
              </a:rPr>
              <a:t>probabilidad</a:t>
            </a:r>
            <a:r>
              <a:rPr lang="en-US" sz="1300" dirty="0">
                <a:effectLst/>
              </a:rPr>
              <a:t> de </a:t>
            </a:r>
            <a:r>
              <a:rPr lang="en-US" sz="1300" dirty="0" err="1">
                <a:effectLst/>
              </a:rPr>
              <a:t>fracaso</a:t>
            </a:r>
            <a:r>
              <a:rPr lang="en-US" sz="1300" dirty="0">
                <a:effectLst/>
              </a:rPr>
              <a:t> </a:t>
            </a:r>
            <a:r>
              <a:rPr lang="en-US" sz="1300" dirty="0" err="1">
                <a:effectLst/>
              </a:rPr>
              <a:t>en</a:t>
            </a:r>
            <a:r>
              <a:rPr lang="en-US" sz="1300" dirty="0">
                <a:effectLst/>
              </a:rPr>
              <a:t> la </a:t>
            </a:r>
            <a:r>
              <a:rPr lang="en-US" sz="1300" dirty="0" err="1">
                <a:effectLst/>
              </a:rPr>
              <a:t>calidad</a:t>
            </a:r>
            <a:r>
              <a:rPr lang="en-US" sz="1300" dirty="0">
                <a:effectLst/>
              </a:rPr>
              <a:t> de la </a:t>
            </a:r>
            <a:r>
              <a:rPr lang="en-US" sz="1300" dirty="0" err="1"/>
              <a:t>vol</a:t>
            </a:r>
            <a:r>
              <a:rPr lang="en-US" sz="1300" dirty="0" err="1">
                <a:effectLst/>
              </a:rPr>
              <a:t>adura</a:t>
            </a:r>
            <a:r>
              <a:rPr lang="en-US" sz="1300" dirty="0">
                <a:effectLst/>
              </a:rPr>
              <a:t>, lo que </a:t>
            </a:r>
            <a:r>
              <a:rPr lang="en-US" sz="1300" dirty="0" err="1">
                <a:effectLst/>
              </a:rPr>
              <a:t>desencadenaría</a:t>
            </a:r>
            <a:r>
              <a:rPr lang="en-US" sz="1300" dirty="0">
                <a:effectLst/>
              </a:rPr>
              <a:t> un grave </a:t>
            </a:r>
            <a:r>
              <a:rPr lang="en-US" sz="1300" dirty="0" err="1">
                <a:effectLst/>
              </a:rPr>
              <a:t>problema</a:t>
            </a:r>
            <a:r>
              <a:rPr lang="en-US" sz="1300" dirty="0">
                <a:effectLst/>
              </a:rPr>
              <a:t> </a:t>
            </a:r>
            <a:r>
              <a:rPr lang="en-US" sz="1300" dirty="0" err="1">
                <a:effectLst/>
              </a:rPr>
              <a:t>en</a:t>
            </a:r>
            <a:r>
              <a:rPr lang="en-US" sz="1300" dirty="0">
                <a:effectLst/>
              </a:rPr>
              <a:t> </a:t>
            </a:r>
            <a:r>
              <a:rPr lang="en-US" sz="1300" dirty="0" err="1">
                <a:effectLst/>
              </a:rPr>
              <a:t>cuanto</a:t>
            </a:r>
            <a:r>
              <a:rPr lang="en-US" sz="1300" dirty="0">
                <a:effectLst/>
              </a:rPr>
              <a:t> a </a:t>
            </a:r>
            <a:r>
              <a:rPr lang="en-US" sz="1300" dirty="0" err="1">
                <a:effectLst/>
              </a:rPr>
              <a:t>operación</a:t>
            </a:r>
            <a:r>
              <a:rPr lang="en-US" sz="1300" dirty="0">
                <a:effectLst/>
              </a:rPr>
              <a:t>, </a:t>
            </a:r>
            <a:r>
              <a:rPr lang="en-US" sz="1300" dirty="0" err="1">
                <a:effectLst/>
              </a:rPr>
              <a:t>costos</a:t>
            </a:r>
            <a:r>
              <a:rPr lang="en-US" sz="1300" dirty="0">
                <a:effectLst/>
              </a:rPr>
              <a:t> y </a:t>
            </a:r>
            <a:r>
              <a:rPr lang="en-US" sz="1300" dirty="0" err="1">
                <a:effectLst/>
              </a:rPr>
              <a:t>producción</a:t>
            </a:r>
            <a:r>
              <a:rPr lang="en-US" sz="1300" dirty="0">
                <a:effectLst/>
              </a:rPr>
              <a:t>. Por </a:t>
            </a:r>
            <a:r>
              <a:rPr lang="en-US" sz="1300" dirty="0" err="1">
                <a:effectLst/>
              </a:rPr>
              <a:t>ejemplo</a:t>
            </a:r>
            <a:r>
              <a:rPr lang="en-US" sz="1300" dirty="0">
                <a:effectLst/>
              </a:rPr>
              <a:t> un </a:t>
            </a:r>
            <a:r>
              <a:rPr lang="en-US" sz="1300" dirty="0" err="1">
                <a:effectLst/>
              </a:rPr>
              <a:t>taladro</a:t>
            </a:r>
            <a:r>
              <a:rPr lang="en-US" sz="1300" dirty="0">
                <a:effectLst/>
              </a:rPr>
              <a:t> </a:t>
            </a:r>
            <a:r>
              <a:rPr lang="en-US" sz="1300" dirty="0" err="1">
                <a:effectLst/>
              </a:rPr>
              <a:t>más</a:t>
            </a:r>
            <a:r>
              <a:rPr lang="en-US" sz="1300" dirty="0">
                <a:effectLst/>
              </a:rPr>
              <a:t> </a:t>
            </a:r>
            <a:r>
              <a:rPr lang="en-US" sz="1300" dirty="0" err="1">
                <a:effectLst/>
              </a:rPr>
              <a:t>corto</a:t>
            </a:r>
            <a:r>
              <a:rPr lang="en-US" sz="1300" dirty="0">
                <a:effectLst/>
              </a:rPr>
              <a:t> de lo </a:t>
            </a:r>
            <a:r>
              <a:rPr lang="en-US" sz="1300" dirty="0" err="1">
                <a:effectLst/>
              </a:rPr>
              <a:t>especificado</a:t>
            </a:r>
            <a:r>
              <a:rPr lang="en-US" sz="1300" dirty="0">
                <a:effectLst/>
              </a:rPr>
              <a:t> </a:t>
            </a:r>
            <a:r>
              <a:rPr lang="en-US" sz="1300" dirty="0" err="1">
                <a:effectLst/>
              </a:rPr>
              <a:t>generará</a:t>
            </a:r>
            <a:r>
              <a:rPr lang="en-US" sz="1300" dirty="0">
                <a:effectLst/>
              </a:rPr>
              <a:t> </a:t>
            </a:r>
            <a:r>
              <a:rPr lang="en-US" sz="1300" dirty="0" err="1">
                <a:effectLst/>
              </a:rPr>
              <a:t>pisos</a:t>
            </a:r>
            <a:r>
              <a:rPr lang="en-US" sz="1300" dirty="0">
                <a:effectLst/>
              </a:rPr>
              <a:t> </a:t>
            </a:r>
            <a:r>
              <a:rPr lang="en-US" sz="1300" dirty="0" err="1">
                <a:effectLst/>
              </a:rPr>
              <a:t>irregulares</a:t>
            </a:r>
            <a:r>
              <a:rPr lang="en-US" sz="1300" dirty="0">
                <a:effectLst/>
              </a:rPr>
              <a:t> o la </a:t>
            </a:r>
            <a:r>
              <a:rPr lang="en-US" sz="1300" dirty="0" err="1">
                <a:effectLst/>
              </a:rPr>
              <a:t>necesidad</a:t>
            </a:r>
            <a:r>
              <a:rPr lang="en-US" sz="1300" dirty="0">
                <a:effectLst/>
              </a:rPr>
              <a:t> de </a:t>
            </a:r>
            <a:r>
              <a:rPr lang="en-US" sz="1300" dirty="0" err="1">
                <a:effectLst/>
              </a:rPr>
              <a:t>voladura</a:t>
            </a:r>
            <a:r>
              <a:rPr lang="en-US" sz="1300" dirty="0">
                <a:effectLst/>
              </a:rPr>
              <a:t> </a:t>
            </a:r>
            <a:r>
              <a:rPr lang="en-US" sz="1300" dirty="0" err="1">
                <a:effectLst/>
              </a:rPr>
              <a:t>secundaria</a:t>
            </a:r>
            <a:r>
              <a:rPr lang="en-US" sz="1300" dirty="0">
                <a:effectLst/>
              </a:rPr>
              <a:t>, </a:t>
            </a:r>
            <a:r>
              <a:rPr lang="en-US" sz="1300" dirty="0" err="1">
                <a:effectLst/>
              </a:rPr>
              <a:t>por</a:t>
            </a:r>
            <a:r>
              <a:rPr lang="en-US" sz="1300" dirty="0">
                <a:effectLst/>
              </a:rPr>
              <a:t> </a:t>
            </a:r>
            <a:r>
              <a:rPr lang="en-US" sz="1300" dirty="0" err="1">
                <a:effectLst/>
              </a:rPr>
              <a:t>el</a:t>
            </a:r>
            <a:r>
              <a:rPr lang="en-US" sz="1300" dirty="0">
                <a:effectLst/>
              </a:rPr>
              <a:t> </a:t>
            </a:r>
            <a:r>
              <a:rPr lang="en-US" sz="1300" dirty="0" err="1">
                <a:effectLst/>
              </a:rPr>
              <a:t>contrario</a:t>
            </a:r>
            <a:r>
              <a:rPr lang="en-US" sz="1300" dirty="0">
                <a:effectLst/>
              </a:rPr>
              <a:t> un </a:t>
            </a:r>
            <a:r>
              <a:rPr lang="en-US" sz="1300" dirty="0" err="1">
                <a:effectLst/>
              </a:rPr>
              <a:t>taladro</a:t>
            </a:r>
            <a:r>
              <a:rPr lang="en-US" sz="1300" dirty="0">
                <a:effectLst/>
              </a:rPr>
              <a:t> </a:t>
            </a:r>
            <a:r>
              <a:rPr lang="en-US" sz="1300" dirty="0" err="1">
                <a:effectLst/>
              </a:rPr>
              <a:t>más</a:t>
            </a:r>
            <a:r>
              <a:rPr lang="en-US" sz="1300" dirty="0">
                <a:effectLst/>
              </a:rPr>
              <a:t> largo </a:t>
            </a:r>
            <a:r>
              <a:rPr lang="en-US" sz="1300" dirty="0" err="1">
                <a:effectLst/>
              </a:rPr>
              <a:t>podría</a:t>
            </a:r>
            <a:r>
              <a:rPr lang="en-US" sz="1300" dirty="0">
                <a:effectLst/>
              </a:rPr>
              <a:t> </a:t>
            </a:r>
            <a:r>
              <a:rPr lang="en-US" sz="1300" dirty="0" err="1">
                <a:effectLst/>
              </a:rPr>
              <a:t>generar</a:t>
            </a:r>
            <a:r>
              <a:rPr lang="en-US" sz="1300" dirty="0">
                <a:effectLst/>
              </a:rPr>
              <a:t> </a:t>
            </a:r>
            <a:r>
              <a:rPr lang="en-US" sz="1300" dirty="0" err="1">
                <a:effectLst/>
              </a:rPr>
              <a:t>una</a:t>
            </a:r>
            <a:r>
              <a:rPr lang="en-US" sz="1300" dirty="0">
                <a:effectLst/>
              </a:rPr>
              <a:t> </a:t>
            </a:r>
            <a:r>
              <a:rPr lang="en-US" sz="1300" dirty="0" err="1">
                <a:effectLst/>
              </a:rPr>
              <a:t>sobre</a:t>
            </a:r>
            <a:r>
              <a:rPr lang="en-US" sz="1300" dirty="0">
                <a:effectLst/>
              </a:rPr>
              <a:t> </a:t>
            </a:r>
            <a:r>
              <a:rPr lang="en-US" sz="1300" dirty="0" err="1">
                <a:effectLst/>
              </a:rPr>
              <a:t>excavación</a:t>
            </a:r>
            <a:r>
              <a:rPr lang="en-US" sz="1300"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dirty="0">
                <a:effectLst/>
              </a:rPr>
              <a:t>	A la </a:t>
            </a:r>
            <a:r>
              <a:rPr lang="en-US" sz="1300" dirty="0" err="1">
                <a:effectLst/>
              </a:rPr>
              <a:t>vez</a:t>
            </a:r>
            <a:r>
              <a:rPr lang="en-US" sz="1300" dirty="0">
                <a:effectLst/>
              </a:rPr>
              <a:t> la </a:t>
            </a:r>
            <a:r>
              <a:rPr lang="en-US" sz="1300" dirty="0" err="1"/>
              <a:t>vol</a:t>
            </a:r>
            <a:r>
              <a:rPr lang="en-US" sz="1300" dirty="0" err="1">
                <a:effectLst/>
              </a:rPr>
              <a:t>adura</a:t>
            </a:r>
            <a:r>
              <a:rPr lang="en-US" sz="1300" dirty="0">
                <a:effectLst/>
              </a:rPr>
              <a:t> </a:t>
            </a:r>
            <a:r>
              <a:rPr lang="en-US" sz="1300" dirty="0" err="1">
                <a:effectLst/>
              </a:rPr>
              <a:t>actúa</a:t>
            </a:r>
            <a:r>
              <a:rPr lang="en-US" sz="1300" dirty="0">
                <a:effectLst/>
              </a:rPr>
              <a:t> </a:t>
            </a:r>
            <a:r>
              <a:rPr lang="en-US" sz="1300" dirty="0" err="1">
                <a:effectLst/>
              </a:rPr>
              <a:t>como</a:t>
            </a:r>
            <a:r>
              <a:rPr lang="en-US" sz="1300" dirty="0">
                <a:effectLst/>
              </a:rPr>
              <a:t> </a:t>
            </a:r>
            <a:r>
              <a:rPr lang="en-US" sz="1300" dirty="0" err="1">
                <a:effectLst/>
              </a:rPr>
              <a:t>proveedor</a:t>
            </a:r>
            <a:r>
              <a:rPr lang="en-US" sz="1300" dirty="0">
                <a:effectLst/>
              </a:rPr>
              <a:t> de </a:t>
            </a:r>
            <a:r>
              <a:rPr lang="en-US" sz="1300" dirty="0" err="1">
                <a:effectLst/>
              </a:rPr>
              <a:t>información</a:t>
            </a:r>
            <a:r>
              <a:rPr lang="en-US" sz="1300" dirty="0">
                <a:effectLst/>
              </a:rPr>
              <a:t> a la </a:t>
            </a:r>
            <a:r>
              <a:rPr lang="en-US" sz="1300" dirty="0" err="1">
                <a:effectLst/>
              </a:rPr>
              <a:t>perforación</a:t>
            </a:r>
            <a:r>
              <a:rPr lang="en-US" sz="1300" dirty="0">
                <a:effectLst/>
              </a:rPr>
              <a:t>, </a:t>
            </a:r>
            <a:r>
              <a:rPr lang="en-US" sz="1300" dirty="0" err="1">
                <a:effectLst/>
              </a:rPr>
              <a:t>en</a:t>
            </a:r>
            <a:r>
              <a:rPr lang="en-US" sz="1300" dirty="0">
                <a:effectLst/>
              </a:rPr>
              <a:t> </a:t>
            </a:r>
            <a:r>
              <a:rPr lang="en-US" sz="1300" dirty="0" err="1">
                <a:effectLst/>
              </a:rPr>
              <a:t>el</a:t>
            </a:r>
            <a:r>
              <a:rPr lang="en-US" sz="1300" dirty="0">
                <a:effectLst/>
              </a:rPr>
              <a:t> </a:t>
            </a:r>
            <a:r>
              <a:rPr lang="en-US" sz="1300" dirty="0" err="1">
                <a:effectLst/>
              </a:rPr>
              <a:t>sentido</a:t>
            </a:r>
            <a:r>
              <a:rPr lang="en-US" sz="1300" dirty="0">
                <a:effectLst/>
              </a:rPr>
              <a:t> que </a:t>
            </a:r>
            <a:r>
              <a:rPr lang="en-US" sz="1300" dirty="0" err="1">
                <a:effectLst/>
              </a:rPr>
              <a:t>entregará</a:t>
            </a:r>
            <a:r>
              <a:rPr lang="en-US" sz="1300" dirty="0">
                <a:effectLst/>
              </a:rPr>
              <a:t> sus </a:t>
            </a:r>
            <a:r>
              <a:rPr lang="en-US" sz="1300" dirty="0" err="1">
                <a:effectLst/>
              </a:rPr>
              <a:t>requisitos</a:t>
            </a:r>
            <a:r>
              <a:rPr lang="en-US" sz="1300" dirty="0">
                <a:effectLst/>
              </a:rPr>
              <a:t> </a:t>
            </a:r>
            <a:r>
              <a:rPr lang="en-US" sz="1300" dirty="0" err="1">
                <a:effectLst/>
              </a:rPr>
              <a:t>en</a:t>
            </a:r>
            <a:r>
              <a:rPr lang="en-US" sz="1300" dirty="0">
                <a:effectLst/>
              </a:rPr>
              <a:t> </a:t>
            </a:r>
            <a:r>
              <a:rPr lang="en-US" sz="1300" dirty="0" err="1">
                <a:effectLst/>
              </a:rPr>
              <a:t>cuanto</a:t>
            </a:r>
            <a:r>
              <a:rPr lang="en-US" sz="1300" dirty="0">
                <a:effectLst/>
              </a:rPr>
              <a:t> a la </a:t>
            </a:r>
            <a:r>
              <a:rPr lang="en-US" sz="1300" dirty="0" err="1">
                <a:effectLst/>
              </a:rPr>
              <a:t>calidad</a:t>
            </a:r>
            <a:r>
              <a:rPr lang="en-US" sz="1300" dirty="0">
                <a:effectLst/>
              </a:rPr>
              <a:t> de la </a:t>
            </a:r>
            <a:r>
              <a:rPr lang="en-US" sz="1300" dirty="0" err="1">
                <a:effectLst/>
              </a:rPr>
              <a:t>perforación</a:t>
            </a:r>
            <a:r>
              <a:rPr lang="en-US" sz="1300"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dirty="0">
                <a:effectLst/>
              </a:rPr>
              <a:t> </a:t>
            </a:r>
            <a:r>
              <a:rPr lang="en-US" sz="1300" b="1" dirty="0" err="1">
                <a:effectLst/>
              </a:rPr>
              <a:t>Relación</a:t>
            </a:r>
            <a:r>
              <a:rPr lang="en-US" sz="1300" b="1" dirty="0">
                <a:effectLst/>
              </a:rPr>
              <a:t> </a:t>
            </a:r>
            <a:r>
              <a:rPr lang="en-US" sz="1300" b="1" dirty="0" err="1">
                <a:effectLst/>
              </a:rPr>
              <a:t>Perforación</a:t>
            </a:r>
            <a:r>
              <a:rPr lang="en-US" sz="1300" b="1" dirty="0">
                <a:effectLst/>
              </a:rPr>
              <a:t> con </a:t>
            </a:r>
            <a:r>
              <a:rPr lang="en-US" sz="1300" b="1" dirty="0" err="1">
                <a:effectLst/>
              </a:rPr>
              <a:t>Carguío</a:t>
            </a:r>
            <a:r>
              <a:rPr lang="en-US" sz="1300" b="1" dirty="0">
                <a:effectLst/>
              </a:rPr>
              <a:t>:</a:t>
            </a:r>
            <a:endParaRPr lang="en-US" sz="1300" dirty="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dirty="0">
                <a:effectLst/>
              </a:rPr>
              <a:t>	Si </a:t>
            </a:r>
            <a:r>
              <a:rPr lang="en-US" sz="1300" dirty="0" err="1">
                <a:effectLst/>
              </a:rPr>
              <a:t>el</a:t>
            </a:r>
            <a:r>
              <a:rPr lang="en-US" sz="1300" dirty="0">
                <a:effectLst/>
              </a:rPr>
              <a:t> </a:t>
            </a:r>
            <a:r>
              <a:rPr lang="en-US" sz="1300" dirty="0" err="1">
                <a:effectLst/>
              </a:rPr>
              <a:t>procedimiento</a:t>
            </a:r>
            <a:r>
              <a:rPr lang="en-US" sz="1300" dirty="0">
                <a:effectLst/>
              </a:rPr>
              <a:t> de </a:t>
            </a:r>
            <a:r>
              <a:rPr lang="en-US" sz="1300" dirty="0" err="1">
                <a:effectLst/>
              </a:rPr>
              <a:t>perforación</a:t>
            </a:r>
            <a:r>
              <a:rPr lang="en-US" sz="1300" dirty="0">
                <a:effectLst/>
              </a:rPr>
              <a:t> no </a:t>
            </a:r>
            <a:r>
              <a:rPr lang="en-US" sz="1300" dirty="0" err="1">
                <a:effectLst/>
              </a:rPr>
              <a:t>respetó</a:t>
            </a:r>
            <a:r>
              <a:rPr lang="en-US" sz="1300" dirty="0">
                <a:effectLst/>
              </a:rPr>
              <a:t> la </a:t>
            </a:r>
            <a:r>
              <a:rPr lang="en-US" sz="1300" dirty="0" err="1">
                <a:effectLst/>
              </a:rPr>
              <a:t>ubicación</a:t>
            </a:r>
            <a:r>
              <a:rPr lang="en-US" sz="1300" dirty="0">
                <a:effectLst/>
              </a:rPr>
              <a:t> </a:t>
            </a:r>
            <a:r>
              <a:rPr lang="en-US" sz="1300" dirty="0" err="1">
                <a:effectLst/>
              </a:rPr>
              <a:t>específica</a:t>
            </a:r>
            <a:r>
              <a:rPr lang="en-US" sz="1300" dirty="0">
                <a:effectLst/>
              </a:rPr>
              <a:t> de </a:t>
            </a:r>
            <a:r>
              <a:rPr lang="en-US" sz="1300" dirty="0" err="1">
                <a:effectLst/>
              </a:rPr>
              <a:t>cada</a:t>
            </a:r>
            <a:r>
              <a:rPr lang="en-US" sz="1300" dirty="0">
                <a:effectLst/>
              </a:rPr>
              <a:t> </a:t>
            </a:r>
            <a:r>
              <a:rPr lang="en-US" sz="1300" dirty="0" err="1">
                <a:effectLst/>
              </a:rPr>
              <a:t>taladro</a:t>
            </a:r>
            <a:r>
              <a:rPr lang="en-US" sz="1300" dirty="0">
                <a:effectLst/>
              </a:rPr>
              <a:t>, es </a:t>
            </a:r>
            <a:r>
              <a:rPr lang="en-US" sz="1300" dirty="0" err="1">
                <a:effectLst/>
              </a:rPr>
              <a:t>decir</a:t>
            </a:r>
            <a:r>
              <a:rPr lang="en-US" sz="1300" dirty="0">
                <a:effectLst/>
              </a:rPr>
              <a:t> la </a:t>
            </a:r>
            <a:r>
              <a:rPr lang="en-US" sz="1300" dirty="0" err="1">
                <a:effectLst/>
              </a:rPr>
              <a:t>malla</a:t>
            </a:r>
            <a:r>
              <a:rPr lang="en-US" sz="1300" dirty="0">
                <a:effectLst/>
              </a:rPr>
              <a:t> no se </a:t>
            </a:r>
            <a:r>
              <a:rPr lang="en-US" sz="1300" dirty="0" err="1">
                <a:effectLst/>
              </a:rPr>
              <a:t>perforó</a:t>
            </a:r>
            <a:r>
              <a:rPr lang="en-US" sz="1300" dirty="0">
                <a:effectLst/>
              </a:rPr>
              <a:t> </a:t>
            </a:r>
            <a:r>
              <a:rPr lang="en-US" sz="1300" dirty="0" err="1">
                <a:effectLst/>
              </a:rPr>
              <a:t>según</a:t>
            </a:r>
            <a:r>
              <a:rPr lang="en-US" sz="1300" dirty="0">
                <a:effectLst/>
              </a:rPr>
              <a:t> </a:t>
            </a:r>
            <a:r>
              <a:rPr lang="en-US" sz="1300" dirty="0" err="1">
                <a:effectLst/>
              </a:rPr>
              <a:t>el</a:t>
            </a:r>
            <a:r>
              <a:rPr lang="en-US" sz="1300" dirty="0">
                <a:effectLst/>
              </a:rPr>
              <a:t> </a:t>
            </a:r>
            <a:r>
              <a:rPr lang="en-US" sz="1300" dirty="0" err="1">
                <a:effectLst/>
              </a:rPr>
              <a:t>diseño</a:t>
            </a:r>
            <a:r>
              <a:rPr lang="en-US" sz="1300" dirty="0">
                <a:effectLst/>
              </a:rPr>
              <a:t> </a:t>
            </a:r>
            <a:r>
              <a:rPr lang="en-US" sz="1300" dirty="0" err="1">
                <a:effectLst/>
              </a:rPr>
              <a:t>generará</a:t>
            </a:r>
            <a:r>
              <a:rPr lang="en-US" sz="1300" dirty="0">
                <a:effectLst/>
              </a:rPr>
              <a:t> </a:t>
            </a:r>
            <a:r>
              <a:rPr lang="en-US" sz="1300" dirty="0" err="1">
                <a:effectLst/>
              </a:rPr>
              <a:t>algunos</a:t>
            </a:r>
            <a:r>
              <a:rPr lang="en-US" sz="1300" dirty="0">
                <a:effectLst/>
              </a:rPr>
              <a:t> </a:t>
            </a:r>
            <a:r>
              <a:rPr lang="en-US" sz="1300" dirty="0" err="1">
                <a:effectLst/>
              </a:rPr>
              <a:t>taladros</a:t>
            </a:r>
            <a:r>
              <a:rPr lang="en-US" sz="1300" dirty="0">
                <a:effectLst/>
              </a:rPr>
              <a:t> con mayor o </a:t>
            </a:r>
            <a:r>
              <a:rPr lang="en-US" sz="1300" dirty="0" err="1">
                <a:effectLst/>
              </a:rPr>
              <a:t>menor</a:t>
            </a:r>
            <a:r>
              <a:rPr lang="en-US" sz="1300" dirty="0">
                <a:effectLst/>
              </a:rPr>
              <a:t> </a:t>
            </a:r>
            <a:r>
              <a:rPr lang="en-US" sz="1300" dirty="0" err="1">
                <a:effectLst/>
              </a:rPr>
              <a:t>espaciamiento</a:t>
            </a:r>
            <a:r>
              <a:rPr lang="en-US" sz="1300" dirty="0">
                <a:effectLst/>
              </a:rPr>
              <a:t>, </a:t>
            </a:r>
            <a:r>
              <a:rPr lang="en-US" sz="1300" dirty="0" err="1">
                <a:effectLst/>
              </a:rPr>
              <a:t>los</a:t>
            </a:r>
            <a:r>
              <a:rPr lang="en-US" sz="1300" dirty="0">
                <a:effectLst/>
              </a:rPr>
              <a:t> que </a:t>
            </a:r>
            <a:r>
              <a:rPr lang="en-US" sz="1300" dirty="0" err="1">
                <a:effectLst/>
              </a:rPr>
              <a:t>después</a:t>
            </a:r>
            <a:r>
              <a:rPr lang="en-US" sz="1300" dirty="0">
                <a:effectLst/>
              </a:rPr>
              <a:t> de </a:t>
            </a:r>
            <a:r>
              <a:rPr lang="en-US" sz="1300" dirty="0" err="1">
                <a:effectLst/>
              </a:rPr>
              <a:t>efectuada</a:t>
            </a:r>
            <a:r>
              <a:rPr lang="en-US" sz="1300" dirty="0">
                <a:effectLst/>
              </a:rPr>
              <a:t> la </a:t>
            </a:r>
            <a:r>
              <a:rPr lang="en-US" sz="1300" dirty="0" err="1"/>
              <a:t>vol</a:t>
            </a:r>
            <a:r>
              <a:rPr lang="en-US" sz="1300" dirty="0" err="1">
                <a:effectLst/>
              </a:rPr>
              <a:t>adura</a:t>
            </a:r>
            <a:r>
              <a:rPr lang="en-US" sz="1300" dirty="0">
                <a:effectLst/>
              </a:rPr>
              <a:t> </a:t>
            </a:r>
            <a:r>
              <a:rPr lang="en-US" sz="1300" dirty="0" err="1">
                <a:effectLst/>
              </a:rPr>
              <a:t>podría</a:t>
            </a:r>
            <a:r>
              <a:rPr lang="en-US" sz="1300" dirty="0">
                <a:effectLst/>
              </a:rPr>
              <a:t> </a:t>
            </a:r>
            <a:r>
              <a:rPr lang="en-US" sz="1300" dirty="0" err="1">
                <a:effectLst/>
              </a:rPr>
              <a:t>traducirse</a:t>
            </a:r>
            <a:r>
              <a:rPr lang="en-US" sz="1300" dirty="0">
                <a:effectLst/>
              </a:rPr>
              <a:t> </a:t>
            </a:r>
            <a:r>
              <a:rPr lang="en-US" sz="1300" dirty="0" err="1">
                <a:effectLst/>
              </a:rPr>
              <a:t>en</a:t>
            </a:r>
            <a:r>
              <a:rPr lang="en-US" sz="1300" dirty="0">
                <a:effectLst/>
              </a:rPr>
              <a:t> </a:t>
            </a:r>
            <a:r>
              <a:rPr lang="en-US" sz="1300" dirty="0" err="1">
                <a:effectLst/>
              </a:rPr>
              <a:t>cambios</a:t>
            </a:r>
            <a:r>
              <a:rPr lang="en-US" sz="1300" dirty="0">
                <a:effectLst/>
              </a:rPr>
              <a:t> no </a:t>
            </a:r>
            <a:r>
              <a:rPr lang="en-US" sz="1300" dirty="0" err="1">
                <a:effectLst/>
              </a:rPr>
              <a:t>deseados</a:t>
            </a:r>
            <a:r>
              <a:rPr lang="en-US" sz="1300" dirty="0">
                <a:effectLst/>
              </a:rPr>
              <a:t> </a:t>
            </a:r>
            <a:r>
              <a:rPr lang="en-US" sz="1300" dirty="0" err="1">
                <a:effectLst/>
              </a:rPr>
              <a:t>en</a:t>
            </a:r>
            <a:r>
              <a:rPr lang="en-US" sz="1300" dirty="0">
                <a:effectLst/>
              </a:rPr>
              <a:t> la </a:t>
            </a:r>
            <a:r>
              <a:rPr lang="en-US" sz="1300" dirty="0" err="1">
                <a:effectLst/>
              </a:rPr>
              <a:t>granulometría</a:t>
            </a:r>
            <a:r>
              <a:rPr lang="en-US" sz="1300" dirty="0">
                <a:effectLst/>
              </a:rPr>
              <a:t> </a:t>
            </a:r>
            <a:r>
              <a:rPr lang="en-US" sz="1300" dirty="0" err="1">
                <a:effectLst/>
              </a:rPr>
              <a:t>esperada</a:t>
            </a:r>
            <a:r>
              <a:rPr lang="en-US" sz="1300" dirty="0">
                <a:effectLst/>
              </a:rPr>
              <a:t>; </a:t>
            </a:r>
            <a:r>
              <a:rPr lang="en-US" sz="1300" dirty="0" err="1">
                <a:effectLst/>
              </a:rPr>
              <a:t>por</a:t>
            </a:r>
            <a:r>
              <a:rPr lang="en-US" sz="1300" dirty="0">
                <a:effectLst/>
              </a:rPr>
              <a:t> </a:t>
            </a:r>
            <a:r>
              <a:rPr lang="en-US" sz="1300" dirty="0" err="1">
                <a:effectLst/>
              </a:rPr>
              <a:t>ejemplo</a:t>
            </a:r>
            <a:r>
              <a:rPr lang="en-US" sz="1300" dirty="0">
                <a:effectLst/>
              </a:rPr>
              <a:t>, </a:t>
            </a:r>
            <a:r>
              <a:rPr lang="en-US" sz="1300" dirty="0" err="1">
                <a:effectLst/>
              </a:rPr>
              <a:t>sobre</a:t>
            </a:r>
            <a:r>
              <a:rPr lang="en-US" sz="1300" dirty="0">
                <a:effectLst/>
              </a:rPr>
              <a:t> </a:t>
            </a:r>
            <a:r>
              <a:rPr lang="en-US" sz="1300" dirty="0" err="1">
                <a:effectLst/>
              </a:rPr>
              <a:t>tamaño</a:t>
            </a:r>
            <a:r>
              <a:rPr lang="en-US" sz="1300" dirty="0">
                <a:effectLst/>
              </a:rPr>
              <a:t> del material a ser </a:t>
            </a:r>
            <a:r>
              <a:rPr lang="en-US" sz="1300" dirty="0" err="1">
                <a:effectLst/>
              </a:rPr>
              <a:t>cargado</a:t>
            </a:r>
            <a:r>
              <a:rPr lang="en-US" sz="1300" dirty="0">
                <a:effectLst/>
              </a:rPr>
              <a:t> (</a:t>
            </a:r>
            <a:r>
              <a:rPr lang="en-US" sz="1300" dirty="0" err="1">
                <a:effectLst/>
              </a:rPr>
              <a:t>requiriéndose</a:t>
            </a:r>
            <a:r>
              <a:rPr lang="en-US" sz="1300" dirty="0">
                <a:effectLst/>
              </a:rPr>
              <a:t> </a:t>
            </a:r>
            <a:r>
              <a:rPr lang="en-US" sz="1300" dirty="0" err="1">
                <a:effectLst/>
              </a:rPr>
              <a:t>reducción</a:t>
            </a:r>
            <a:r>
              <a:rPr lang="en-US" sz="1300" dirty="0">
                <a:effectLst/>
              </a:rPr>
              <a:t> </a:t>
            </a:r>
            <a:r>
              <a:rPr lang="en-US" sz="1300" dirty="0" err="1">
                <a:effectLst/>
              </a:rPr>
              <a:t>secundaria</a:t>
            </a:r>
            <a:r>
              <a:rPr lang="en-US" sz="1300" dirty="0">
                <a:effectLst/>
              </a:rPr>
              <a:t>), bajo </a:t>
            </a:r>
            <a:r>
              <a:rPr lang="en-US" sz="1300" dirty="0" err="1">
                <a:effectLst/>
              </a:rPr>
              <a:t>tamaño</a:t>
            </a:r>
            <a:r>
              <a:rPr lang="en-US" sz="1300" dirty="0">
                <a:effectLst/>
              </a:rPr>
              <a:t> del material (</a:t>
            </a:r>
            <a:r>
              <a:rPr lang="en-US" sz="1300" dirty="0" err="1">
                <a:effectLst/>
              </a:rPr>
              <a:t>generando</a:t>
            </a:r>
            <a:r>
              <a:rPr lang="en-US" sz="1300" dirty="0">
                <a:effectLst/>
              </a:rPr>
              <a:t> </a:t>
            </a:r>
            <a:r>
              <a:rPr lang="en-US" sz="1300" dirty="0" err="1">
                <a:effectLst/>
              </a:rPr>
              <a:t>aumento</a:t>
            </a:r>
            <a:r>
              <a:rPr lang="en-US" sz="1300" dirty="0">
                <a:effectLst/>
              </a:rPr>
              <a:t> de </a:t>
            </a:r>
            <a:r>
              <a:rPr lang="en-US" sz="1300" dirty="0" err="1">
                <a:effectLst/>
              </a:rPr>
              <a:t>finos</a:t>
            </a:r>
            <a:r>
              <a:rPr lang="en-US" sz="1300" dirty="0">
                <a:effectLst/>
              </a:rPr>
              <a:t> que </a:t>
            </a:r>
            <a:r>
              <a:rPr lang="en-US" sz="1300" dirty="0" err="1">
                <a:effectLst/>
              </a:rPr>
              <a:t>podría</a:t>
            </a:r>
            <a:r>
              <a:rPr lang="en-US" sz="1300" dirty="0">
                <a:effectLst/>
              </a:rPr>
              <a:t> </a:t>
            </a:r>
            <a:r>
              <a:rPr lang="en-US" sz="1300" dirty="0" err="1">
                <a:effectLst/>
              </a:rPr>
              <a:t>disminuir</a:t>
            </a:r>
            <a:r>
              <a:rPr lang="en-US" sz="1300" dirty="0">
                <a:effectLst/>
              </a:rPr>
              <a:t> </a:t>
            </a:r>
            <a:r>
              <a:rPr lang="en-US" sz="1300" dirty="0" err="1">
                <a:effectLst/>
              </a:rPr>
              <a:t>el</a:t>
            </a:r>
            <a:r>
              <a:rPr lang="en-US" sz="1300" dirty="0">
                <a:effectLst/>
              </a:rPr>
              <a:t> </a:t>
            </a:r>
            <a:r>
              <a:rPr lang="en-US" sz="1300" dirty="0" err="1">
                <a:effectLst/>
              </a:rPr>
              <a:t>rendimiento</a:t>
            </a:r>
            <a:r>
              <a:rPr lang="en-US" sz="1300" dirty="0">
                <a:effectLst/>
              </a:rPr>
              <a:t> </a:t>
            </a:r>
            <a:r>
              <a:rPr lang="en-US" sz="1300" dirty="0" err="1">
                <a:effectLst/>
              </a:rPr>
              <a:t>en</a:t>
            </a:r>
            <a:r>
              <a:rPr lang="en-US" sz="1300" dirty="0">
                <a:effectLst/>
              </a:rPr>
              <a:t> la </a:t>
            </a:r>
            <a:r>
              <a:rPr lang="en-US" sz="1300" dirty="0" err="1">
                <a:effectLst/>
              </a:rPr>
              <a:t>molienda</a:t>
            </a:r>
            <a:r>
              <a:rPr lang="en-US" sz="1300" dirty="0">
                <a:effectLst/>
              </a:rPr>
              <a:t> SAG).</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dirty="0">
                <a:effectLst/>
              </a:rPr>
              <a:t>	</a:t>
            </a:r>
            <a:r>
              <a:rPr lang="en-US" sz="1300" dirty="0" err="1">
                <a:effectLst/>
              </a:rPr>
              <a:t>Otro</a:t>
            </a:r>
            <a:r>
              <a:rPr lang="en-US" sz="1300" dirty="0">
                <a:effectLst/>
              </a:rPr>
              <a:t> </a:t>
            </a:r>
            <a:r>
              <a:rPr lang="en-US" sz="1300" dirty="0" err="1">
                <a:effectLst/>
              </a:rPr>
              <a:t>efecto</a:t>
            </a:r>
            <a:r>
              <a:rPr lang="en-US" sz="1300" dirty="0">
                <a:effectLst/>
              </a:rPr>
              <a:t> </a:t>
            </a:r>
            <a:r>
              <a:rPr lang="en-US" sz="1300" dirty="0" err="1">
                <a:effectLst/>
              </a:rPr>
              <a:t>negativo</a:t>
            </a:r>
            <a:r>
              <a:rPr lang="en-US" sz="1300" dirty="0">
                <a:effectLst/>
              </a:rPr>
              <a:t> </a:t>
            </a:r>
            <a:r>
              <a:rPr lang="en-US" sz="1300" dirty="0" err="1">
                <a:effectLst/>
              </a:rPr>
              <a:t>en</a:t>
            </a:r>
            <a:r>
              <a:rPr lang="en-US" sz="1300" dirty="0">
                <a:effectLst/>
              </a:rPr>
              <a:t> </a:t>
            </a:r>
            <a:r>
              <a:rPr lang="en-US" sz="1300" dirty="0" err="1">
                <a:effectLst/>
              </a:rPr>
              <a:t>el</a:t>
            </a:r>
            <a:r>
              <a:rPr lang="en-US" sz="1300" dirty="0">
                <a:effectLst/>
              </a:rPr>
              <a:t> </a:t>
            </a:r>
            <a:r>
              <a:rPr lang="en-US" sz="1300" dirty="0" err="1">
                <a:effectLst/>
              </a:rPr>
              <a:t>carguío</a:t>
            </a:r>
            <a:r>
              <a:rPr lang="en-US" sz="1300" dirty="0">
                <a:effectLst/>
              </a:rPr>
              <a:t> que </a:t>
            </a:r>
            <a:r>
              <a:rPr lang="en-US" sz="1300" dirty="0" err="1">
                <a:effectLst/>
              </a:rPr>
              <a:t>generaría</a:t>
            </a:r>
            <a:r>
              <a:rPr lang="en-US" sz="1300" dirty="0">
                <a:effectLst/>
              </a:rPr>
              <a:t> </a:t>
            </a:r>
            <a:r>
              <a:rPr lang="en-US" sz="1300" dirty="0" err="1">
                <a:effectLst/>
              </a:rPr>
              <a:t>el</a:t>
            </a:r>
            <a:r>
              <a:rPr lang="en-US" sz="1300" dirty="0">
                <a:effectLst/>
              </a:rPr>
              <a:t> no </a:t>
            </a:r>
            <a:r>
              <a:rPr lang="en-US" sz="1300" dirty="0" err="1">
                <a:effectLst/>
              </a:rPr>
              <a:t>respetar</a:t>
            </a:r>
            <a:r>
              <a:rPr lang="en-US" sz="1300" dirty="0">
                <a:effectLst/>
              </a:rPr>
              <a:t> </a:t>
            </a:r>
            <a:r>
              <a:rPr lang="en-US" sz="1300" dirty="0" err="1">
                <a:effectLst/>
              </a:rPr>
              <a:t>el</a:t>
            </a:r>
            <a:r>
              <a:rPr lang="en-US" sz="1300" dirty="0">
                <a:effectLst/>
              </a:rPr>
              <a:t> largo de </a:t>
            </a:r>
            <a:r>
              <a:rPr lang="en-US" sz="1300" dirty="0" err="1">
                <a:effectLst/>
              </a:rPr>
              <a:t>los</a:t>
            </a:r>
            <a:r>
              <a:rPr lang="en-US" sz="1300" dirty="0">
                <a:effectLst/>
              </a:rPr>
              <a:t> </a:t>
            </a:r>
            <a:r>
              <a:rPr lang="en-US" sz="1300" dirty="0" err="1"/>
              <a:t>taladros</a:t>
            </a:r>
            <a:r>
              <a:rPr lang="en-US" sz="1300" dirty="0">
                <a:effectLst/>
              </a:rPr>
              <a:t> es que </a:t>
            </a:r>
            <a:r>
              <a:rPr lang="en-US" sz="1300" dirty="0" err="1">
                <a:effectLst/>
              </a:rPr>
              <a:t>por</a:t>
            </a:r>
            <a:r>
              <a:rPr lang="en-US" sz="1300" dirty="0">
                <a:effectLst/>
              </a:rPr>
              <a:t> </a:t>
            </a:r>
            <a:r>
              <a:rPr lang="en-US" sz="1300" dirty="0" err="1">
                <a:effectLst/>
              </a:rPr>
              <a:t>ejemplo</a:t>
            </a:r>
            <a:r>
              <a:rPr lang="en-US" sz="1300" dirty="0">
                <a:effectLst/>
              </a:rPr>
              <a:t> </a:t>
            </a:r>
            <a:r>
              <a:rPr lang="en-US" sz="1300" dirty="0" err="1">
                <a:effectLst/>
              </a:rPr>
              <a:t>los</a:t>
            </a:r>
            <a:r>
              <a:rPr lang="en-US" sz="1300" dirty="0">
                <a:effectLst/>
              </a:rPr>
              <a:t> </a:t>
            </a:r>
            <a:r>
              <a:rPr lang="en-US" sz="1300" dirty="0" err="1">
                <a:effectLst/>
              </a:rPr>
              <a:t>taladros</a:t>
            </a:r>
            <a:r>
              <a:rPr lang="en-US" sz="1300" dirty="0">
                <a:effectLst/>
              </a:rPr>
              <a:t> </a:t>
            </a:r>
            <a:r>
              <a:rPr lang="en-US" sz="1300" dirty="0" err="1">
                <a:effectLst/>
              </a:rPr>
              <a:t>más</a:t>
            </a:r>
            <a:r>
              <a:rPr lang="en-US" sz="1300" dirty="0">
                <a:effectLst/>
              </a:rPr>
              <a:t> largos </a:t>
            </a:r>
            <a:r>
              <a:rPr lang="en-US" sz="1300" dirty="0" err="1">
                <a:effectLst/>
              </a:rPr>
              <a:t>podrían</a:t>
            </a:r>
            <a:r>
              <a:rPr lang="en-US" sz="1300" dirty="0">
                <a:effectLst/>
              </a:rPr>
              <a:t> </a:t>
            </a:r>
            <a:r>
              <a:rPr lang="en-US" sz="1300" dirty="0" err="1">
                <a:effectLst/>
              </a:rPr>
              <a:t>generar</a:t>
            </a:r>
            <a:r>
              <a:rPr lang="en-US" sz="1300" dirty="0">
                <a:effectLst/>
              </a:rPr>
              <a:t> </a:t>
            </a:r>
            <a:r>
              <a:rPr lang="en-US" sz="1300" dirty="0" err="1">
                <a:effectLst/>
              </a:rPr>
              <a:t>sobre</a:t>
            </a:r>
            <a:r>
              <a:rPr lang="en-US" sz="1300" dirty="0">
                <a:effectLst/>
              </a:rPr>
              <a:t> </a:t>
            </a:r>
            <a:r>
              <a:rPr lang="en-US" sz="1300" dirty="0" err="1">
                <a:effectLst/>
              </a:rPr>
              <a:t>excavación</a:t>
            </a:r>
            <a:r>
              <a:rPr lang="en-US" sz="1300" dirty="0">
                <a:effectLst/>
              </a:rPr>
              <a:t> y </a:t>
            </a:r>
            <a:r>
              <a:rPr lang="en-US" sz="1300" dirty="0" err="1">
                <a:effectLst/>
              </a:rPr>
              <a:t>taladros</a:t>
            </a:r>
            <a:r>
              <a:rPr lang="en-US" sz="1300" dirty="0">
                <a:effectLst/>
              </a:rPr>
              <a:t> </a:t>
            </a:r>
            <a:r>
              <a:rPr lang="en-US" sz="1300" dirty="0" err="1">
                <a:effectLst/>
              </a:rPr>
              <a:t>más</a:t>
            </a:r>
            <a:r>
              <a:rPr lang="en-US" sz="1300" dirty="0">
                <a:effectLst/>
              </a:rPr>
              <a:t> </a:t>
            </a:r>
            <a:r>
              <a:rPr lang="en-US" sz="1300" dirty="0" err="1">
                <a:effectLst/>
              </a:rPr>
              <a:t>cortos</a:t>
            </a:r>
            <a:r>
              <a:rPr lang="en-US" sz="1300" dirty="0">
                <a:effectLst/>
              </a:rPr>
              <a:t> </a:t>
            </a:r>
            <a:r>
              <a:rPr lang="en-US" sz="1300" dirty="0" err="1">
                <a:effectLst/>
              </a:rPr>
              <a:t>pisos</a:t>
            </a:r>
            <a:r>
              <a:rPr lang="en-US" sz="1300" dirty="0">
                <a:effectLst/>
              </a:rPr>
              <a:t> </a:t>
            </a:r>
            <a:r>
              <a:rPr lang="en-US" sz="1300" dirty="0" err="1">
                <a:effectLst/>
              </a:rPr>
              <a:t>irregulares</a:t>
            </a:r>
            <a:r>
              <a:rPr lang="en-US" sz="1300" dirty="0">
                <a:effectLst/>
              </a:rPr>
              <a:t> que </a:t>
            </a:r>
            <a:r>
              <a:rPr lang="en-US" sz="1300" dirty="0" err="1">
                <a:effectLst/>
              </a:rPr>
              <a:t>pueden</a:t>
            </a:r>
            <a:r>
              <a:rPr lang="en-US" sz="1300" dirty="0">
                <a:effectLst/>
              </a:rPr>
              <a:t> </a:t>
            </a:r>
            <a:r>
              <a:rPr lang="en-US" sz="1300" dirty="0" err="1">
                <a:effectLst/>
              </a:rPr>
              <a:t>dañar</a:t>
            </a:r>
            <a:r>
              <a:rPr lang="en-US" sz="1300" dirty="0">
                <a:effectLst/>
              </a:rPr>
              <a:t> </a:t>
            </a:r>
            <a:r>
              <a:rPr lang="en-US" sz="1300" dirty="0" err="1">
                <a:effectLst/>
              </a:rPr>
              <a:t>mecanismos</a:t>
            </a:r>
            <a:r>
              <a:rPr lang="en-US" sz="1300" dirty="0">
                <a:effectLst/>
              </a:rPr>
              <a:t> de </a:t>
            </a:r>
            <a:r>
              <a:rPr lang="en-US" sz="1300" dirty="0" err="1">
                <a:effectLst/>
              </a:rPr>
              <a:t>los</a:t>
            </a:r>
            <a:r>
              <a:rPr lang="en-US" sz="1300" dirty="0">
                <a:effectLst/>
              </a:rPr>
              <a:t> </a:t>
            </a:r>
            <a:r>
              <a:rPr lang="en-US" sz="1300" dirty="0" err="1">
                <a:effectLst/>
              </a:rPr>
              <a:t>equipos</a:t>
            </a:r>
            <a:r>
              <a:rPr lang="en-US" sz="1300" dirty="0">
                <a:effectLst/>
              </a:rPr>
              <a:t> de </a:t>
            </a:r>
            <a:r>
              <a:rPr lang="en-US" sz="1300" dirty="0" err="1">
                <a:effectLst/>
              </a:rPr>
              <a:t>carguío</a:t>
            </a:r>
            <a:r>
              <a:rPr lang="en-US" sz="1300" dirty="0">
                <a:effectLst/>
              </a:rPr>
              <a:t>.</a:t>
            </a:r>
          </a:p>
        </p:txBody>
      </p:sp>
    </p:spTree>
    <p:extLst>
      <p:ext uri="{BB962C8B-B14F-4D97-AF65-F5344CB8AC3E}">
        <p14:creationId xmlns:p14="http://schemas.microsoft.com/office/powerpoint/2010/main" val="3233464972"/>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745500" y="953359"/>
            <a:ext cx="9236700" cy="1188950"/>
          </a:xfrm>
        </p:spPr>
        <p:txBody>
          <a:bodyPr vert="horz" lIns="91440" tIns="45720" rIns="91440" bIns="45720" rtlCol="0" anchor="b">
            <a:normAutofit/>
          </a:bodyPr>
          <a:lstStyle/>
          <a:p>
            <a:pPr>
              <a:tabLst>
                <a:tab pos="900430" algn="l"/>
                <a:tab pos="1620520" algn="l"/>
              </a:tabLst>
            </a:pPr>
            <a:r>
              <a:rPr lang="en-US" sz="3000" b="1" u="sng" kern="1200" dirty="0" err="1">
                <a:solidFill>
                  <a:schemeClr val="tx1"/>
                </a:solidFill>
                <a:effectLst/>
                <a:latin typeface="+mj-lt"/>
                <a:ea typeface="+mj-ea"/>
                <a:cs typeface="+mj-cs"/>
              </a:rPr>
              <a:t>Algunas</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relaciones</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específicas</a:t>
            </a:r>
            <a:r>
              <a:rPr lang="en-US" sz="3000" b="1" u="sng" kern="1200" dirty="0">
                <a:solidFill>
                  <a:schemeClr val="tx1"/>
                </a:solidFill>
                <a:effectLst/>
                <a:latin typeface="+mj-lt"/>
                <a:ea typeface="+mj-ea"/>
                <a:cs typeface="+mj-cs"/>
              </a:rPr>
              <a:t> entre </a:t>
            </a:r>
            <a:r>
              <a:rPr lang="en-US" sz="3000" b="1" u="sng" kern="1200" dirty="0" err="1">
                <a:solidFill>
                  <a:schemeClr val="tx1"/>
                </a:solidFill>
                <a:effectLst/>
                <a:latin typeface="+mj-lt"/>
                <a:ea typeface="+mj-ea"/>
                <a:cs typeface="+mj-cs"/>
              </a:rPr>
              <a:t>proveedores</a:t>
            </a:r>
            <a:r>
              <a:rPr lang="en-US" sz="3000" b="1" u="sng" kern="1200" dirty="0">
                <a:solidFill>
                  <a:schemeClr val="tx1"/>
                </a:solidFill>
                <a:effectLst/>
                <a:latin typeface="+mj-lt"/>
                <a:ea typeface="+mj-ea"/>
                <a:cs typeface="+mj-cs"/>
              </a:rPr>
              <a:t> y </a:t>
            </a:r>
            <a:r>
              <a:rPr lang="en-US" sz="3000" b="1" u="sng" kern="1200" dirty="0" err="1">
                <a:solidFill>
                  <a:schemeClr val="tx1"/>
                </a:solidFill>
                <a:effectLst/>
                <a:latin typeface="+mj-lt"/>
                <a:ea typeface="+mj-ea"/>
                <a:cs typeface="+mj-cs"/>
              </a:rPr>
              <a:t>clientes</a:t>
            </a:r>
            <a:br>
              <a:rPr lang="en-US" sz="3000" b="1" kern="1200" dirty="0">
                <a:solidFill>
                  <a:schemeClr val="tx1"/>
                </a:solidFill>
                <a:effectLst/>
                <a:latin typeface="+mj-lt"/>
                <a:ea typeface="+mj-ea"/>
                <a:cs typeface="+mj-cs"/>
              </a:rPr>
            </a:br>
            <a:r>
              <a:rPr lang="en-US" sz="3000" b="1" u="sng" kern="1200" dirty="0">
                <a:solidFill>
                  <a:schemeClr val="tx1"/>
                </a:solidFill>
                <a:effectLst/>
                <a:latin typeface="+mj-lt"/>
                <a:ea typeface="+mj-ea"/>
                <a:cs typeface="+mj-cs"/>
              </a:rPr>
              <a:t>para </a:t>
            </a:r>
            <a:r>
              <a:rPr lang="en-US" sz="3000" b="1" u="sng" kern="1200" dirty="0" err="1">
                <a:solidFill>
                  <a:schemeClr val="tx1"/>
                </a:solidFill>
                <a:effectLst/>
                <a:latin typeface="+mj-lt"/>
                <a:ea typeface="+mj-ea"/>
                <a:cs typeface="+mj-cs"/>
              </a:rPr>
              <a:t>el</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proceso</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productivo</a:t>
            </a:r>
            <a:r>
              <a:rPr lang="en-US" sz="3000" b="1" u="sng" kern="1200" dirty="0">
                <a:solidFill>
                  <a:schemeClr val="tx1"/>
                </a:solidFill>
                <a:effectLst/>
                <a:latin typeface="+mj-lt"/>
                <a:ea typeface="+mj-ea"/>
                <a:cs typeface="+mj-cs"/>
              </a:rPr>
              <a:t> de </a:t>
            </a:r>
            <a:r>
              <a:rPr lang="en-US" sz="3000" b="1" u="sng" kern="1200" dirty="0" err="1">
                <a:solidFill>
                  <a:schemeClr val="tx1"/>
                </a:solidFill>
                <a:effectLst/>
                <a:latin typeface="+mj-lt"/>
                <a:ea typeface="+mj-ea"/>
                <a:cs typeface="+mj-cs"/>
              </a:rPr>
              <a:t>Perforación</a:t>
            </a:r>
            <a:r>
              <a:rPr lang="en-US" sz="3000" b="1" u="sng" kern="1200" dirty="0">
                <a:solidFill>
                  <a:schemeClr val="tx1"/>
                </a:solidFill>
                <a:effectLst/>
                <a:latin typeface="+mj-lt"/>
                <a:ea typeface="+mj-ea"/>
                <a:cs typeface="+mj-cs"/>
              </a:rPr>
              <a:t>.</a:t>
            </a:r>
            <a:endParaRPr lang="en-US" sz="3000" b="1" kern="1200" dirty="0">
              <a:solidFill>
                <a:schemeClr val="tx1"/>
              </a:solidFill>
              <a:effectLst/>
              <a:latin typeface="+mj-lt"/>
              <a:ea typeface="+mj-ea"/>
              <a:cs typeface="+mj-cs"/>
            </a:endParaRPr>
          </a:p>
        </p:txBody>
      </p:sp>
      <p:sp>
        <p:nvSpPr>
          <p:cNvPr id="4" name="Marcador de fecha 3">
            <a:extLst>
              <a:ext uri="{FF2B5EF4-FFF2-40B4-BE49-F238E27FC236}">
                <a16:creationId xmlns:a16="http://schemas.microsoft.com/office/drawing/2014/main" id="{5440D859-D75C-45CA-9470-EA65B8AFA40E}"/>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FDFCA35F-BF3D-4193-9149-7F0A182256D8}" type="datetime1">
              <a:rPr lang="en-US"/>
              <a:pPr>
                <a:spcAft>
                  <a:spcPts val="600"/>
                </a:spcAft>
              </a:pPr>
              <a:t>11/8/2023</a:t>
            </a:fld>
            <a:endParaRPr lang="en-US"/>
          </a:p>
        </p:txBody>
      </p:sp>
      <p:sp>
        <p:nvSpPr>
          <p:cNvPr id="3" name="Marcador de número de diapositiva 2">
            <a:extLst>
              <a:ext uri="{FF2B5EF4-FFF2-40B4-BE49-F238E27FC236}">
                <a16:creationId xmlns:a16="http://schemas.microsoft.com/office/drawing/2014/main" id="{294337FA-E947-4407-9955-D10D75602CB7}"/>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a:pPr>
                <a:spcAft>
                  <a:spcPts val="600"/>
                </a:spcAft>
              </a:pPr>
              <a:t>41</a:t>
            </a:fld>
            <a:endParaRPr lang="en-US"/>
          </a:p>
        </p:txBody>
      </p:sp>
      <p:sp>
        <p:nvSpPr>
          <p:cNvPr id="6" name="CuadroTexto 5">
            <a:extLst>
              <a:ext uri="{FF2B5EF4-FFF2-40B4-BE49-F238E27FC236}">
                <a16:creationId xmlns:a16="http://schemas.microsoft.com/office/drawing/2014/main" id="{6D102E44-48B1-4D34-B92E-5339ACCC8BA5}"/>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b="1" dirty="0" err="1">
                <a:effectLst/>
              </a:rPr>
              <a:t>Relación</a:t>
            </a:r>
            <a:r>
              <a:rPr lang="en-US" sz="1300" b="1" dirty="0">
                <a:effectLst/>
              </a:rPr>
              <a:t> </a:t>
            </a:r>
            <a:r>
              <a:rPr lang="en-US" sz="1300" b="1" dirty="0" err="1">
                <a:effectLst/>
              </a:rPr>
              <a:t>Perforación</a:t>
            </a:r>
            <a:r>
              <a:rPr lang="en-US" sz="1300" b="1" dirty="0">
                <a:effectLst/>
              </a:rPr>
              <a:t> con </a:t>
            </a:r>
            <a:r>
              <a:rPr lang="en-US" sz="1300" b="1" dirty="0" err="1">
                <a:effectLst/>
              </a:rPr>
              <a:t>Factores</a:t>
            </a:r>
            <a:r>
              <a:rPr lang="en-US" sz="1300" b="1" dirty="0">
                <a:effectLst/>
              </a:rPr>
              <a:t> </a:t>
            </a:r>
            <a:r>
              <a:rPr lang="en-US" sz="1300" b="1" dirty="0" err="1">
                <a:effectLst/>
              </a:rPr>
              <a:t>Geométricos</a:t>
            </a:r>
            <a:r>
              <a:rPr lang="en-US" sz="1300" b="1" dirty="0">
                <a:effectLst/>
              </a:rPr>
              <a:t> y </a:t>
            </a:r>
            <a:r>
              <a:rPr lang="en-US" sz="1300" b="1" dirty="0" err="1">
                <a:effectLst/>
              </a:rPr>
              <a:t>Geomecánicos</a:t>
            </a:r>
            <a:r>
              <a:rPr lang="en-US" sz="1300" b="1" dirty="0">
                <a:effectLst/>
              </a:rPr>
              <a:t>:</a:t>
            </a:r>
            <a:endParaRPr lang="en-US" sz="1300" dirty="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dirty="0">
                <a:effectLst/>
              </a:rPr>
              <a:t>	La </a:t>
            </a:r>
            <a:r>
              <a:rPr lang="en-US" sz="1300" dirty="0" err="1">
                <a:effectLst/>
              </a:rPr>
              <a:t>posibilidad</a:t>
            </a:r>
            <a:r>
              <a:rPr lang="en-US" sz="1300" dirty="0">
                <a:effectLst/>
              </a:rPr>
              <a:t> de </a:t>
            </a:r>
            <a:r>
              <a:rPr lang="en-US" sz="1300" dirty="0" err="1">
                <a:effectLst/>
              </a:rPr>
              <a:t>construir</a:t>
            </a:r>
            <a:r>
              <a:rPr lang="en-US" sz="1300" dirty="0">
                <a:effectLst/>
              </a:rPr>
              <a:t> </a:t>
            </a:r>
            <a:r>
              <a:rPr lang="en-US" sz="1300" dirty="0" err="1">
                <a:effectLst/>
              </a:rPr>
              <a:t>bancos</a:t>
            </a:r>
            <a:r>
              <a:rPr lang="en-US" sz="1300" dirty="0">
                <a:effectLst/>
              </a:rPr>
              <a:t> </a:t>
            </a:r>
            <a:r>
              <a:rPr lang="en-US" sz="1300" dirty="0" err="1">
                <a:effectLst/>
              </a:rPr>
              <a:t>dobles</a:t>
            </a:r>
            <a:r>
              <a:rPr lang="en-US" sz="1300" dirty="0">
                <a:effectLst/>
              </a:rPr>
              <a:t> o de mayor </a:t>
            </a:r>
            <a:r>
              <a:rPr lang="en-US" sz="1300" dirty="0" err="1">
                <a:effectLst/>
              </a:rPr>
              <a:t>altura</a:t>
            </a:r>
            <a:r>
              <a:rPr lang="en-US" sz="1300" dirty="0">
                <a:effectLst/>
              </a:rPr>
              <a:t> </a:t>
            </a:r>
            <a:r>
              <a:rPr lang="en-US" sz="1300" dirty="0" err="1">
                <a:effectLst/>
              </a:rPr>
              <a:t>influirá</a:t>
            </a:r>
            <a:r>
              <a:rPr lang="en-US" sz="1300" dirty="0">
                <a:effectLst/>
              </a:rPr>
              <a:t> </a:t>
            </a:r>
            <a:r>
              <a:rPr lang="en-US" sz="1300" dirty="0" err="1">
                <a:effectLst/>
              </a:rPr>
              <a:t>en</a:t>
            </a:r>
            <a:r>
              <a:rPr lang="en-US" sz="1300" dirty="0">
                <a:effectLst/>
              </a:rPr>
              <a:t> la </a:t>
            </a:r>
            <a:r>
              <a:rPr lang="en-US" sz="1300" dirty="0" err="1">
                <a:effectLst/>
              </a:rPr>
              <a:t>operación</a:t>
            </a:r>
            <a:r>
              <a:rPr lang="en-US" sz="1300" dirty="0">
                <a:effectLst/>
              </a:rPr>
              <a:t> del </a:t>
            </a:r>
            <a:r>
              <a:rPr lang="en-US" sz="1300" dirty="0" err="1">
                <a:effectLst/>
              </a:rPr>
              <a:t>perforación</a:t>
            </a:r>
            <a:r>
              <a:rPr lang="en-US" sz="1300" dirty="0">
                <a:effectLst/>
              </a:rPr>
              <a:t> (</a:t>
            </a:r>
            <a:r>
              <a:rPr lang="en-US" sz="1300" dirty="0" err="1">
                <a:effectLst/>
              </a:rPr>
              <a:t>equipos</a:t>
            </a:r>
            <a:r>
              <a:rPr lang="en-US" sz="1300" dirty="0">
                <a:effectLst/>
              </a:rPr>
              <a:t> y </a:t>
            </a:r>
            <a:r>
              <a:rPr lang="en-US" sz="1300" dirty="0" err="1">
                <a:effectLst/>
              </a:rPr>
              <a:t>costos</a:t>
            </a:r>
            <a:r>
              <a:rPr lang="en-US" sz="1300" dirty="0">
                <a:effectLst/>
              </a:rPr>
              <a:t>), </a:t>
            </a:r>
            <a:r>
              <a:rPr lang="en-US" sz="1300" dirty="0" err="1">
                <a:effectLst/>
              </a:rPr>
              <a:t>ya</a:t>
            </a:r>
            <a:r>
              <a:rPr lang="en-US" sz="1300" dirty="0">
                <a:effectLst/>
              </a:rPr>
              <a:t> que no </a:t>
            </a:r>
            <a:r>
              <a:rPr lang="en-US" sz="1300" dirty="0" err="1">
                <a:effectLst/>
              </a:rPr>
              <a:t>siempre</a:t>
            </a:r>
            <a:r>
              <a:rPr lang="en-US" sz="1300" dirty="0">
                <a:effectLst/>
              </a:rPr>
              <a:t> con </a:t>
            </a:r>
            <a:r>
              <a:rPr lang="en-US" sz="1300" dirty="0" err="1">
                <a:effectLst/>
              </a:rPr>
              <a:t>los</a:t>
            </a:r>
            <a:r>
              <a:rPr lang="en-US" sz="1300" dirty="0">
                <a:effectLst/>
              </a:rPr>
              <a:t> </a:t>
            </a:r>
            <a:r>
              <a:rPr lang="en-US" sz="1300" dirty="0" err="1">
                <a:effectLst/>
              </a:rPr>
              <a:t>mismos</a:t>
            </a:r>
            <a:r>
              <a:rPr lang="en-US" sz="1300" dirty="0">
                <a:effectLst/>
              </a:rPr>
              <a:t> </a:t>
            </a:r>
            <a:r>
              <a:rPr lang="en-US" sz="1300" dirty="0" err="1">
                <a:effectLst/>
              </a:rPr>
              <a:t>recursos</a:t>
            </a:r>
            <a:r>
              <a:rPr lang="en-US" sz="1300" dirty="0">
                <a:effectLst/>
              </a:rPr>
              <a:t> </a:t>
            </a:r>
            <a:r>
              <a:rPr lang="en-US" sz="1300" dirty="0" err="1">
                <a:effectLst/>
              </a:rPr>
              <a:t>podrá</a:t>
            </a:r>
            <a:r>
              <a:rPr lang="en-US" sz="1300" dirty="0">
                <a:effectLst/>
              </a:rPr>
              <a:t> </a:t>
            </a:r>
            <a:r>
              <a:rPr lang="en-US" sz="1300" dirty="0" err="1">
                <a:effectLst/>
              </a:rPr>
              <a:t>garantizarse</a:t>
            </a:r>
            <a:r>
              <a:rPr lang="en-US" sz="1300" dirty="0">
                <a:effectLst/>
              </a:rPr>
              <a:t> </a:t>
            </a:r>
            <a:r>
              <a:rPr lang="en-US" sz="1300" dirty="0" err="1">
                <a:effectLst/>
              </a:rPr>
              <a:t>los</a:t>
            </a:r>
            <a:r>
              <a:rPr lang="en-US" sz="1300" dirty="0">
                <a:effectLst/>
              </a:rPr>
              <a:t> </a:t>
            </a:r>
            <a:r>
              <a:rPr lang="en-US" sz="1300" dirty="0" err="1">
                <a:effectLst/>
              </a:rPr>
              <a:t>resultados</a:t>
            </a:r>
            <a:r>
              <a:rPr lang="en-US" sz="1300" dirty="0">
                <a:effectLst/>
              </a:rPr>
              <a:t> para </a:t>
            </a:r>
            <a:r>
              <a:rPr lang="en-US" sz="1300" dirty="0" err="1">
                <a:effectLst/>
              </a:rPr>
              <a:t>este</a:t>
            </a:r>
            <a:r>
              <a:rPr lang="en-US" sz="1300" dirty="0">
                <a:effectLst/>
              </a:rPr>
              <a:t> </a:t>
            </a:r>
            <a:r>
              <a:rPr lang="en-US" sz="1300" dirty="0" err="1">
                <a:effectLst/>
              </a:rPr>
              <a:t>tipo</a:t>
            </a:r>
            <a:r>
              <a:rPr lang="en-US" sz="1300" dirty="0">
                <a:effectLst/>
              </a:rPr>
              <a:t> de </a:t>
            </a:r>
            <a:r>
              <a:rPr lang="en-US" sz="1300" dirty="0" err="1">
                <a:effectLst/>
              </a:rPr>
              <a:t>cambios</a:t>
            </a:r>
            <a:r>
              <a:rPr lang="en-US" sz="1300" dirty="0">
                <a:effectLst/>
              </a:rPr>
              <a:t> </a:t>
            </a:r>
            <a:r>
              <a:rPr lang="en-US" sz="1300" dirty="0" err="1">
                <a:effectLst/>
              </a:rPr>
              <a:t>operacionales</a:t>
            </a:r>
            <a:r>
              <a:rPr lang="en-US" sz="1300" dirty="0">
                <a:effectLst/>
              </a:rPr>
              <a:t>. En lo que a </a:t>
            </a:r>
            <a:r>
              <a:rPr lang="en-US" sz="1300" dirty="0" err="1">
                <a:effectLst/>
              </a:rPr>
              <a:t>geomecánica</a:t>
            </a:r>
            <a:r>
              <a:rPr lang="en-US" sz="1300" dirty="0">
                <a:effectLst/>
              </a:rPr>
              <a:t> se </a:t>
            </a:r>
            <a:r>
              <a:rPr lang="en-US" sz="1300" dirty="0" err="1">
                <a:effectLst/>
              </a:rPr>
              <a:t>refiere</a:t>
            </a:r>
            <a:r>
              <a:rPr lang="en-US" sz="1300" dirty="0">
                <a:effectLst/>
              </a:rPr>
              <a:t> la </a:t>
            </a:r>
            <a:r>
              <a:rPr lang="en-US" sz="1300" dirty="0" err="1">
                <a:effectLst/>
              </a:rPr>
              <a:t>perforación</a:t>
            </a:r>
            <a:r>
              <a:rPr lang="en-US" sz="1300" dirty="0">
                <a:effectLst/>
              </a:rPr>
              <a:t> </a:t>
            </a:r>
            <a:r>
              <a:rPr lang="en-US" sz="1300" dirty="0" err="1">
                <a:effectLst/>
              </a:rPr>
              <a:t>necesita</a:t>
            </a:r>
            <a:r>
              <a:rPr lang="en-US" sz="1300" dirty="0">
                <a:effectLst/>
              </a:rPr>
              <a:t> </a:t>
            </a:r>
            <a:r>
              <a:rPr lang="en-US" sz="1300" dirty="0" err="1">
                <a:effectLst/>
              </a:rPr>
              <a:t>información</a:t>
            </a:r>
            <a:r>
              <a:rPr lang="en-US" sz="1300" dirty="0">
                <a:effectLst/>
              </a:rPr>
              <a:t> para </a:t>
            </a:r>
            <a:r>
              <a:rPr lang="en-US" sz="1300" dirty="0" err="1">
                <a:effectLst/>
              </a:rPr>
              <a:t>estimar</a:t>
            </a:r>
            <a:r>
              <a:rPr lang="en-US" sz="1300" dirty="0">
                <a:effectLst/>
              </a:rPr>
              <a:t> </a:t>
            </a:r>
            <a:r>
              <a:rPr lang="en-US" sz="1300" dirty="0" err="1">
                <a:effectLst/>
              </a:rPr>
              <a:t>si</a:t>
            </a:r>
            <a:r>
              <a:rPr lang="en-US" sz="1300" dirty="0">
                <a:effectLst/>
              </a:rPr>
              <a:t> es </a:t>
            </a:r>
            <a:r>
              <a:rPr lang="en-US" sz="1300" dirty="0" err="1">
                <a:effectLst/>
              </a:rPr>
              <a:t>necesario</a:t>
            </a:r>
            <a:r>
              <a:rPr lang="en-US" sz="1300" dirty="0">
                <a:effectLst/>
              </a:rPr>
              <a:t> </a:t>
            </a:r>
            <a:r>
              <a:rPr lang="en-US" sz="1300" dirty="0" err="1">
                <a:effectLst/>
              </a:rPr>
              <a:t>cambiar</a:t>
            </a:r>
            <a:r>
              <a:rPr lang="en-US" sz="1300" dirty="0">
                <a:effectLst/>
              </a:rPr>
              <a:t> </a:t>
            </a:r>
            <a:r>
              <a:rPr lang="en-US" sz="1300" dirty="0" err="1">
                <a:effectLst/>
              </a:rPr>
              <a:t>alguna</a:t>
            </a:r>
            <a:r>
              <a:rPr lang="en-US" sz="1300" dirty="0">
                <a:effectLst/>
              </a:rPr>
              <a:t> variable de </a:t>
            </a:r>
            <a:r>
              <a:rPr lang="en-US" sz="1300" dirty="0" err="1">
                <a:effectLst/>
              </a:rPr>
              <a:t>operación</a:t>
            </a:r>
            <a:r>
              <a:rPr lang="en-US" sz="1300" dirty="0">
                <a:effectLst/>
              </a:rPr>
              <a:t> (</a:t>
            </a:r>
            <a:r>
              <a:rPr lang="en-US" sz="1300" dirty="0" err="1">
                <a:effectLst/>
              </a:rPr>
              <a:t>espaciamiento</a:t>
            </a:r>
            <a:r>
              <a:rPr lang="en-US" sz="1300" dirty="0">
                <a:effectLst/>
              </a:rPr>
              <a:t> y/ o </a:t>
            </a:r>
            <a:r>
              <a:rPr lang="en-US" sz="1300" dirty="0" err="1">
                <a:effectLst/>
              </a:rPr>
              <a:t>inclinación</a:t>
            </a:r>
            <a:r>
              <a:rPr lang="en-US" sz="1300" dirty="0">
                <a:effectLst/>
              </a:rPr>
              <a:t> de </a:t>
            </a:r>
            <a:r>
              <a:rPr lang="en-US" sz="1300" dirty="0" err="1">
                <a:effectLst/>
              </a:rPr>
              <a:t>los</a:t>
            </a:r>
            <a:r>
              <a:rPr lang="en-US" sz="1300" dirty="0">
                <a:effectLst/>
              </a:rPr>
              <a:t> </a:t>
            </a:r>
            <a:r>
              <a:rPr lang="en-US" sz="1300" dirty="0" err="1">
                <a:effectLst/>
              </a:rPr>
              <a:t>taladros</a:t>
            </a:r>
            <a:r>
              <a:rPr lang="en-US" sz="1300" dirty="0">
                <a:effectLst/>
              </a:rPr>
              <a:t> </a:t>
            </a:r>
            <a:r>
              <a:rPr lang="en-US" sz="1300" dirty="0" err="1">
                <a:effectLst/>
              </a:rPr>
              <a:t>por</a:t>
            </a:r>
            <a:r>
              <a:rPr lang="en-US" sz="1300" dirty="0">
                <a:effectLst/>
              </a:rPr>
              <a:t> </a:t>
            </a:r>
            <a:r>
              <a:rPr lang="en-US" sz="1300" dirty="0" err="1">
                <a:effectLst/>
              </a:rPr>
              <a:t>ejemplo</a:t>
            </a:r>
            <a:r>
              <a:rPr lang="en-US" sz="1300" dirty="0">
                <a:effectLst/>
              </a:rPr>
              <a:t>). En </a:t>
            </a:r>
            <a:r>
              <a:rPr lang="en-US" sz="1300" dirty="0" err="1">
                <a:effectLst/>
              </a:rPr>
              <a:t>el</a:t>
            </a:r>
            <a:r>
              <a:rPr lang="en-US" sz="1300" dirty="0">
                <a:effectLst/>
              </a:rPr>
              <a:t> </a:t>
            </a:r>
            <a:r>
              <a:rPr lang="en-US" sz="1300" dirty="0" err="1">
                <a:effectLst/>
              </a:rPr>
              <a:t>caso</a:t>
            </a:r>
            <a:r>
              <a:rPr lang="en-US" sz="1300" dirty="0">
                <a:effectLst/>
              </a:rPr>
              <a:t> de </a:t>
            </a:r>
            <a:r>
              <a:rPr lang="en-US" sz="1300" dirty="0" err="1">
                <a:effectLst/>
              </a:rPr>
              <a:t>perforaciones</a:t>
            </a:r>
            <a:r>
              <a:rPr lang="en-US" sz="1300" dirty="0">
                <a:effectLst/>
              </a:rPr>
              <a:t> </a:t>
            </a:r>
            <a:r>
              <a:rPr lang="en-US" sz="1300" dirty="0" err="1">
                <a:effectLst/>
              </a:rPr>
              <a:t>en</a:t>
            </a:r>
            <a:r>
              <a:rPr lang="en-US" sz="1300" dirty="0">
                <a:effectLst/>
              </a:rPr>
              <a:t> la pared de pit final se </a:t>
            </a:r>
            <a:r>
              <a:rPr lang="en-US" sz="1300" dirty="0" err="1">
                <a:effectLst/>
              </a:rPr>
              <a:t>tendrá</a:t>
            </a:r>
            <a:r>
              <a:rPr lang="en-US" sz="1300" dirty="0">
                <a:effectLst/>
              </a:rPr>
              <a:t> </a:t>
            </a:r>
            <a:r>
              <a:rPr lang="en-US" sz="1300" dirty="0" err="1">
                <a:effectLst/>
              </a:rPr>
              <a:t>en</a:t>
            </a:r>
            <a:r>
              <a:rPr lang="en-US" sz="1300" dirty="0">
                <a:effectLst/>
              </a:rPr>
              <a:t> </a:t>
            </a:r>
            <a:r>
              <a:rPr lang="en-US" sz="1300" dirty="0" err="1">
                <a:effectLst/>
              </a:rPr>
              <a:t>cuenta</a:t>
            </a:r>
            <a:r>
              <a:rPr lang="en-US" sz="1300" dirty="0">
                <a:effectLst/>
              </a:rPr>
              <a:t> la </a:t>
            </a:r>
            <a:r>
              <a:rPr lang="en-US" sz="1300" dirty="0" err="1">
                <a:effectLst/>
              </a:rPr>
              <a:t>posibilidad</a:t>
            </a:r>
            <a:r>
              <a:rPr lang="en-US" sz="1300" dirty="0">
                <a:effectLst/>
              </a:rPr>
              <a:t> de </a:t>
            </a:r>
            <a:r>
              <a:rPr lang="en-US" sz="1300" dirty="0" err="1">
                <a:effectLst/>
              </a:rPr>
              <a:t>realizar</a:t>
            </a:r>
            <a:r>
              <a:rPr lang="en-US" sz="1300" dirty="0">
                <a:effectLst/>
              </a:rPr>
              <a:t> </a:t>
            </a:r>
            <a:r>
              <a:rPr lang="en-US" sz="1300" dirty="0" err="1">
                <a:effectLst/>
              </a:rPr>
              <a:t>perforación</a:t>
            </a:r>
            <a:r>
              <a:rPr lang="en-US" sz="1300" dirty="0">
                <a:effectLst/>
              </a:rPr>
              <a:t> para pre corte o </a:t>
            </a:r>
            <a:r>
              <a:rPr lang="en-US" sz="1300" dirty="0" err="1">
                <a:effectLst/>
              </a:rPr>
              <a:t>perforaciones</a:t>
            </a:r>
            <a:r>
              <a:rPr lang="en-US" sz="1300" dirty="0">
                <a:effectLst/>
              </a:rPr>
              <a:t> de </a:t>
            </a:r>
            <a:r>
              <a:rPr lang="en-US" sz="1300" dirty="0" err="1">
                <a:effectLst/>
              </a:rPr>
              <a:t>menor</a:t>
            </a:r>
            <a:r>
              <a:rPr lang="en-US" sz="1300" dirty="0">
                <a:effectLst/>
              </a:rPr>
              <a:t> </a:t>
            </a:r>
            <a:r>
              <a:rPr lang="en-US" sz="1300" dirty="0" err="1">
                <a:effectLst/>
              </a:rPr>
              <a:t>diámetro</a:t>
            </a:r>
            <a:r>
              <a:rPr lang="en-US" sz="1300"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dirty="0">
                <a:effectLst/>
              </a:rPr>
              <a:t>	Como </a:t>
            </a:r>
            <a:r>
              <a:rPr lang="en-US" sz="1300" dirty="0" err="1">
                <a:effectLst/>
              </a:rPr>
              <a:t>cliente</a:t>
            </a:r>
            <a:r>
              <a:rPr lang="en-US" sz="1300" dirty="0">
                <a:effectLst/>
              </a:rPr>
              <a:t> la </a:t>
            </a:r>
            <a:r>
              <a:rPr lang="en-US" sz="1300" dirty="0" err="1">
                <a:effectLst/>
              </a:rPr>
              <a:t>geomecánica</a:t>
            </a:r>
            <a:r>
              <a:rPr lang="en-US" sz="1300" dirty="0">
                <a:effectLst/>
              </a:rPr>
              <a:t> </a:t>
            </a:r>
            <a:r>
              <a:rPr lang="en-US" sz="1300" dirty="0" err="1">
                <a:effectLst/>
              </a:rPr>
              <a:t>recibe</a:t>
            </a:r>
            <a:r>
              <a:rPr lang="en-US" sz="1300" dirty="0">
                <a:effectLst/>
              </a:rPr>
              <a:t> </a:t>
            </a:r>
            <a:r>
              <a:rPr lang="en-US" sz="1300" dirty="0" err="1">
                <a:effectLst/>
              </a:rPr>
              <a:t>información</a:t>
            </a:r>
            <a:r>
              <a:rPr lang="en-US" sz="1300" dirty="0">
                <a:effectLst/>
              </a:rPr>
              <a:t> de la </a:t>
            </a:r>
            <a:r>
              <a:rPr lang="en-US" sz="1300" dirty="0" err="1">
                <a:effectLst/>
              </a:rPr>
              <a:t>perforación</a:t>
            </a:r>
            <a:r>
              <a:rPr lang="en-US" sz="1300" dirty="0">
                <a:effectLst/>
              </a:rPr>
              <a:t> </a:t>
            </a:r>
            <a:r>
              <a:rPr lang="en-US" sz="1300" dirty="0" err="1">
                <a:effectLst/>
              </a:rPr>
              <a:t>acerca</a:t>
            </a:r>
            <a:r>
              <a:rPr lang="en-US" sz="1300" dirty="0">
                <a:effectLst/>
              </a:rPr>
              <a:t> de </a:t>
            </a:r>
            <a:r>
              <a:rPr lang="en-US" sz="1300" dirty="0" err="1">
                <a:effectLst/>
              </a:rPr>
              <a:t>cambios</a:t>
            </a:r>
            <a:r>
              <a:rPr lang="en-US" sz="1300" dirty="0">
                <a:effectLst/>
              </a:rPr>
              <a:t> </a:t>
            </a:r>
            <a:r>
              <a:rPr lang="en-US" sz="1300" dirty="0" err="1">
                <a:effectLst/>
              </a:rPr>
              <a:t>relevantes</a:t>
            </a:r>
            <a:r>
              <a:rPr lang="en-US" sz="1300" dirty="0">
                <a:effectLst/>
              </a:rPr>
              <a:t> </a:t>
            </a:r>
            <a:r>
              <a:rPr lang="en-US" sz="1300" dirty="0" err="1">
                <a:effectLst/>
              </a:rPr>
              <a:t>en</a:t>
            </a:r>
            <a:r>
              <a:rPr lang="en-US" sz="1300" dirty="0">
                <a:effectLst/>
              </a:rPr>
              <a:t> </a:t>
            </a:r>
            <a:r>
              <a:rPr lang="en-US" sz="1300" dirty="0" err="1">
                <a:effectLst/>
              </a:rPr>
              <a:t>el</a:t>
            </a:r>
            <a:r>
              <a:rPr lang="en-US" sz="1300" dirty="0">
                <a:effectLst/>
              </a:rPr>
              <a:t> </a:t>
            </a:r>
            <a:r>
              <a:rPr lang="en-US" sz="1300" dirty="0" err="1">
                <a:effectLst/>
              </a:rPr>
              <a:t>tipo</a:t>
            </a:r>
            <a:r>
              <a:rPr lang="en-US" sz="1300" dirty="0">
                <a:effectLst/>
              </a:rPr>
              <a:t> de </a:t>
            </a:r>
            <a:r>
              <a:rPr lang="en-US" sz="1300" dirty="0" err="1">
                <a:effectLst/>
              </a:rPr>
              <a:t>roca</a:t>
            </a:r>
            <a:r>
              <a:rPr lang="en-US" sz="1300" dirty="0">
                <a:effectLst/>
              </a:rPr>
              <a:t> </a:t>
            </a:r>
            <a:r>
              <a:rPr lang="en-US" sz="1300" dirty="0" err="1">
                <a:effectLst/>
              </a:rPr>
              <a:t>perforada</a:t>
            </a:r>
            <a:r>
              <a:rPr lang="en-US" sz="1300" dirty="0">
                <a:effectLst/>
              </a:rPr>
              <a:t>, que no </a:t>
            </a:r>
            <a:r>
              <a:rPr lang="en-US" sz="1300" dirty="0" err="1">
                <a:effectLst/>
              </a:rPr>
              <a:t>hubiesen</a:t>
            </a:r>
            <a:r>
              <a:rPr lang="en-US" sz="1300" dirty="0">
                <a:effectLst/>
              </a:rPr>
              <a:t> </a:t>
            </a:r>
            <a:r>
              <a:rPr lang="en-US" sz="1300" dirty="0" err="1">
                <a:effectLst/>
              </a:rPr>
              <a:t>estado</a:t>
            </a:r>
            <a:r>
              <a:rPr lang="en-US" sz="1300" dirty="0">
                <a:effectLst/>
              </a:rPr>
              <a:t> </a:t>
            </a:r>
            <a:r>
              <a:rPr lang="en-US" sz="1300" dirty="0" err="1">
                <a:effectLst/>
              </a:rPr>
              <a:t>contemplados</a:t>
            </a:r>
            <a:r>
              <a:rPr lang="en-US" sz="1300"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b="1" dirty="0" err="1">
                <a:effectLst/>
              </a:rPr>
              <a:t>Características</a:t>
            </a:r>
            <a:r>
              <a:rPr lang="en-US" sz="1300" b="1" dirty="0">
                <a:effectLst/>
              </a:rPr>
              <a:t> del material:</a:t>
            </a:r>
            <a:endParaRPr lang="en-US" sz="1300" dirty="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dirty="0">
                <a:effectLst/>
              </a:rPr>
              <a:t>	La </a:t>
            </a:r>
            <a:r>
              <a:rPr lang="en-US" sz="1300" dirty="0" err="1">
                <a:effectLst/>
              </a:rPr>
              <a:t>dureza</a:t>
            </a:r>
            <a:r>
              <a:rPr lang="en-US" sz="1300" dirty="0">
                <a:effectLst/>
              </a:rPr>
              <a:t> y </a:t>
            </a:r>
            <a:r>
              <a:rPr lang="en-US" sz="1300" dirty="0" err="1">
                <a:effectLst/>
              </a:rPr>
              <a:t>abrasividad</a:t>
            </a:r>
            <a:r>
              <a:rPr lang="en-US" sz="1300" dirty="0">
                <a:effectLst/>
              </a:rPr>
              <a:t> de la </a:t>
            </a:r>
            <a:r>
              <a:rPr lang="en-US" sz="1300" dirty="0" err="1">
                <a:effectLst/>
              </a:rPr>
              <a:t>roca</a:t>
            </a:r>
            <a:r>
              <a:rPr lang="en-US" sz="1300" dirty="0">
                <a:effectLst/>
              </a:rPr>
              <a:t> </a:t>
            </a:r>
            <a:r>
              <a:rPr lang="en-US" sz="1300" dirty="0" err="1">
                <a:effectLst/>
              </a:rPr>
              <a:t>influirán</a:t>
            </a:r>
            <a:r>
              <a:rPr lang="en-US" sz="1300" dirty="0">
                <a:effectLst/>
              </a:rPr>
              <a:t> </a:t>
            </a:r>
            <a:r>
              <a:rPr lang="en-US" sz="1300" dirty="0" err="1">
                <a:effectLst/>
              </a:rPr>
              <a:t>en</a:t>
            </a:r>
            <a:r>
              <a:rPr lang="en-US" sz="1300" dirty="0">
                <a:effectLst/>
              </a:rPr>
              <a:t> </a:t>
            </a:r>
            <a:r>
              <a:rPr lang="en-US" sz="1300" dirty="0" err="1">
                <a:effectLst/>
              </a:rPr>
              <a:t>el</a:t>
            </a:r>
            <a:r>
              <a:rPr lang="en-US" sz="1300" dirty="0">
                <a:effectLst/>
              </a:rPr>
              <a:t> </a:t>
            </a:r>
            <a:r>
              <a:rPr lang="en-US" sz="1300" dirty="0" err="1">
                <a:effectLst/>
              </a:rPr>
              <a:t>rendimiento</a:t>
            </a:r>
            <a:r>
              <a:rPr lang="en-US" sz="1300" dirty="0">
                <a:effectLst/>
              </a:rPr>
              <a:t> y </a:t>
            </a:r>
            <a:r>
              <a:rPr lang="en-US" sz="1300" dirty="0" err="1">
                <a:effectLst/>
              </a:rPr>
              <a:t>costos</a:t>
            </a:r>
            <a:r>
              <a:rPr lang="en-US" sz="1300" dirty="0">
                <a:effectLst/>
              </a:rPr>
              <a:t> de la </a:t>
            </a:r>
            <a:r>
              <a:rPr lang="en-US" sz="1300" dirty="0" err="1">
                <a:effectLst/>
              </a:rPr>
              <a:t>perforación</a:t>
            </a:r>
            <a:r>
              <a:rPr lang="en-US" sz="1300" dirty="0">
                <a:effectLst/>
              </a:rPr>
              <a:t>, es </a:t>
            </a:r>
            <a:r>
              <a:rPr lang="en-US" sz="1300" dirty="0" err="1">
                <a:effectLst/>
              </a:rPr>
              <a:t>muy</a:t>
            </a:r>
            <a:r>
              <a:rPr lang="en-US" sz="1300" dirty="0">
                <a:effectLst/>
              </a:rPr>
              <a:t> </a:t>
            </a:r>
            <a:r>
              <a:rPr lang="en-US" sz="1300" dirty="0" err="1">
                <a:effectLst/>
              </a:rPr>
              <a:t>diferente</a:t>
            </a:r>
            <a:r>
              <a:rPr lang="en-US" sz="1300" dirty="0">
                <a:effectLst/>
              </a:rPr>
              <a:t> </a:t>
            </a:r>
            <a:r>
              <a:rPr lang="en-US" sz="1300" dirty="0" err="1">
                <a:effectLst/>
              </a:rPr>
              <a:t>perforar</a:t>
            </a:r>
            <a:r>
              <a:rPr lang="en-US" sz="1300" dirty="0">
                <a:effectLst/>
              </a:rPr>
              <a:t> </a:t>
            </a:r>
            <a:r>
              <a:rPr lang="en-US" sz="1300" dirty="0" err="1">
                <a:effectLst/>
              </a:rPr>
              <a:t>roca</a:t>
            </a:r>
            <a:r>
              <a:rPr lang="en-US" sz="1300" dirty="0">
                <a:effectLst/>
              </a:rPr>
              <a:t> dura que </a:t>
            </a:r>
            <a:r>
              <a:rPr lang="en-US" sz="1300" dirty="0" err="1">
                <a:effectLst/>
              </a:rPr>
              <a:t>roca</a:t>
            </a:r>
            <a:r>
              <a:rPr lang="en-US" sz="1300" dirty="0">
                <a:effectLst/>
              </a:rPr>
              <a:t> </a:t>
            </a:r>
            <a:r>
              <a:rPr lang="en-US" sz="1300" dirty="0" err="1">
                <a:effectLst/>
              </a:rPr>
              <a:t>blanda</a:t>
            </a:r>
            <a:r>
              <a:rPr lang="en-US" sz="1300" dirty="0">
                <a:effectLst/>
              </a:rPr>
              <a:t>, </a:t>
            </a:r>
            <a:r>
              <a:rPr lang="en-US" sz="1300" dirty="0" err="1">
                <a:effectLst/>
              </a:rPr>
              <a:t>así</a:t>
            </a:r>
            <a:r>
              <a:rPr lang="en-US" sz="1300" dirty="0">
                <a:effectLst/>
              </a:rPr>
              <a:t> </a:t>
            </a:r>
            <a:r>
              <a:rPr lang="en-US" sz="1300" dirty="0" err="1">
                <a:effectLst/>
              </a:rPr>
              <a:t>como</a:t>
            </a:r>
            <a:r>
              <a:rPr lang="en-US" sz="1300" dirty="0">
                <a:effectLst/>
              </a:rPr>
              <a:t> </a:t>
            </a:r>
            <a:r>
              <a:rPr lang="en-US" sz="1300" dirty="0" err="1">
                <a:effectLst/>
              </a:rPr>
              <a:t>también</a:t>
            </a:r>
            <a:r>
              <a:rPr lang="en-US" sz="1300" dirty="0">
                <a:effectLst/>
              </a:rPr>
              <a:t> las </a:t>
            </a:r>
            <a:r>
              <a:rPr lang="en-US" sz="1300" dirty="0" err="1">
                <a:effectLst/>
              </a:rPr>
              <a:t>estructuras</a:t>
            </a:r>
            <a:r>
              <a:rPr lang="en-US" sz="1300" dirty="0">
                <a:effectLst/>
              </a:rPr>
              <a:t> </a:t>
            </a:r>
            <a:r>
              <a:rPr lang="en-US" sz="1300" dirty="0" err="1">
                <a:effectLst/>
              </a:rPr>
              <a:t>presentes</a:t>
            </a:r>
            <a:r>
              <a:rPr lang="en-US" sz="1300" dirty="0">
                <a:effectLst/>
              </a:rPr>
              <a:t> </a:t>
            </a:r>
            <a:r>
              <a:rPr lang="en-US" sz="1300" dirty="0" err="1">
                <a:effectLst/>
              </a:rPr>
              <a:t>influyen</a:t>
            </a:r>
            <a:r>
              <a:rPr lang="en-US" sz="1300" dirty="0">
                <a:effectLst/>
              </a:rPr>
              <a:t> </a:t>
            </a:r>
            <a:r>
              <a:rPr lang="en-US" sz="1300" dirty="0" err="1">
                <a:effectLst/>
              </a:rPr>
              <a:t>en</a:t>
            </a:r>
            <a:r>
              <a:rPr lang="en-US" sz="1300" dirty="0">
                <a:effectLst/>
              </a:rPr>
              <a:t> la </a:t>
            </a:r>
            <a:r>
              <a:rPr lang="en-US" sz="1300" dirty="0" err="1">
                <a:effectLst/>
              </a:rPr>
              <a:t>calidad</a:t>
            </a:r>
            <a:r>
              <a:rPr lang="en-US" sz="1300" dirty="0">
                <a:effectLst/>
              </a:rPr>
              <a:t> de la </a:t>
            </a:r>
            <a:r>
              <a:rPr lang="en-US" sz="1300" dirty="0" err="1">
                <a:effectLst/>
              </a:rPr>
              <a:t>perforación</a:t>
            </a:r>
            <a:r>
              <a:rPr lang="en-US" sz="1300"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b="1" dirty="0">
                <a:effectLst/>
              </a:rPr>
              <a:t> </a:t>
            </a:r>
            <a:r>
              <a:rPr lang="en-US" sz="1300" b="1" dirty="0" err="1">
                <a:effectLst/>
              </a:rPr>
              <a:t>Seguridad</a:t>
            </a:r>
            <a:r>
              <a:rPr lang="en-US" sz="1300" b="1" dirty="0">
                <a:effectLst/>
              </a:rPr>
              <a:t>, </a:t>
            </a:r>
            <a:r>
              <a:rPr lang="en-US" sz="1300" b="1" dirty="0" err="1">
                <a:effectLst/>
              </a:rPr>
              <a:t>Salud</a:t>
            </a:r>
            <a:r>
              <a:rPr lang="en-US" sz="1300" b="1" dirty="0">
                <a:effectLst/>
              </a:rPr>
              <a:t> y Medio </a:t>
            </a:r>
            <a:r>
              <a:rPr lang="en-US" sz="1300" b="1" dirty="0" err="1">
                <a:effectLst/>
              </a:rPr>
              <a:t>Ambiente</a:t>
            </a:r>
            <a:r>
              <a:rPr lang="en-US" sz="1300" b="1" dirty="0">
                <a:effectLst/>
              </a:rPr>
              <a:t>:</a:t>
            </a:r>
            <a:endParaRPr lang="en-US" sz="1300" dirty="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300" dirty="0">
                <a:effectLst/>
              </a:rPr>
              <a:t>	</a:t>
            </a:r>
            <a:r>
              <a:rPr lang="en-US" sz="1300" dirty="0" err="1">
                <a:effectLst/>
              </a:rPr>
              <a:t>Actualmente</a:t>
            </a:r>
            <a:r>
              <a:rPr lang="en-US" sz="1300" dirty="0">
                <a:effectLst/>
              </a:rPr>
              <a:t> </a:t>
            </a:r>
            <a:r>
              <a:rPr lang="en-US" sz="1300" dirty="0" err="1">
                <a:effectLst/>
              </a:rPr>
              <a:t>los</a:t>
            </a:r>
            <a:r>
              <a:rPr lang="en-US" sz="1300" dirty="0">
                <a:effectLst/>
              </a:rPr>
              <a:t> </a:t>
            </a:r>
            <a:r>
              <a:rPr lang="en-US" sz="1300" dirty="0" err="1">
                <a:effectLst/>
              </a:rPr>
              <a:t>equipos</a:t>
            </a:r>
            <a:r>
              <a:rPr lang="en-US" sz="1300" dirty="0">
                <a:effectLst/>
              </a:rPr>
              <a:t> </a:t>
            </a:r>
            <a:r>
              <a:rPr lang="en-US" sz="1300" dirty="0" err="1">
                <a:effectLst/>
              </a:rPr>
              <a:t>cuentan</a:t>
            </a:r>
            <a:r>
              <a:rPr lang="en-US" sz="1300" dirty="0">
                <a:effectLst/>
              </a:rPr>
              <a:t> con </a:t>
            </a:r>
            <a:r>
              <a:rPr lang="en-US" sz="1300" dirty="0" err="1">
                <a:effectLst/>
              </a:rPr>
              <a:t>captadores</a:t>
            </a:r>
            <a:r>
              <a:rPr lang="en-US" sz="1300" dirty="0">
                <a:effectLst/>
              </a:rPr>
              <a:t> de </a:t>
            </a:r>
            <a:r>
              <a:rPr lang="en-US" sz="1300" dirty="0" err="1">
                <a:effectLst/>
              </a:rPr>
              <a:t>polvo</a:t>
            </a:r>
            <a:r>
              <a:rPr lang="en-US" sz="1300" dirty="0">
                <a:effectLst/>
              </a:rPr>
              <a:t>, </a:t>
            </a:r>
            <a:r>
              <a:rPr lang="en-US" sz="1300" dirty="0" err="1">
                <a:effectLst/>
              </a:rPr>
              <a:t>los</a:t>
            </a:r>
            <a:r>
              <a:rPr lang="en-US" sz="1300" dirty="0">
                <a:effectLst/>
              </a:rPr>
              <a:t> que </a:t>
            </a:r>
            <a:r>
              <a:rPr lang="en-US" sz="1300" dirty="0" err="1">
                <a:effectLst/>
              </a:rPr>
              <a:t>deben</a:t>
            </a:r>
            <a:r>
              <a:rPr lang="en-US" sz="1300" dirty="0">
                <a:effectLst/>
              </a:rPr>
              <a:t> ser bien </a:t>
            </a:r>
            <a:r>
              <a:rPr lang="en-US" sz="1300" dirty="0" err="1">
                <a:effectLst/>
              </a:rPr>
              <a:t>mantenidos</a:t>
            </a:r>
            <a:r>
              <a:rPr lang="en-US" sz="1300" dirty="0">
                <a:effectLst/>
              </a:rPr>
              <a:t> para </a:t>
            </a:r>
            <a:r>
              <a:rPr lang="en-US" sz="1300" dirty="0" err="1">
                <a:effectLst/>
              </a:rPr>
              <a:t>garantizar</a:t>
            </a:r>
            <a:r>
              <a:rPr lang="en-US" sz="1300" dirty="0">
                <a:effectLst/>
              </a:rPr>
              <a:t> la </a:t>
            </a:r>
            <a:r>
              <a:rPr lang="en-US" sz="1300" dirty="0" err="1">
                <a:effectLst/>
              </a:rPr>
              <a:t>efectividad</a:t>
            </a:r>
            <a:r>
              <a:rPr lang="en-US" sz="1300" dirty="0">
                <a:effectLst/>
              </a:rPr>
              <a:t>.</a:t>
            </a:r>
          </a:p>
        </p:txBody>
      </p:sp>
    </p:spTree>
    <p:extLst>
      <p:ext uri="{BB962C8B-B14F-4D97-AF65-F5344CB8AC3E}">
        <p14:creationId xmlns:p14="http://schemas.microsoft.com/office/powerpoint/2010/main" val="4271395013"/>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9E510F77-5776-4AFF-B343-62AD69043720}"/>
              </a:ext>
            </a:extLst>
          </p:cNvPr>
          <p:cNvSpPr txBox="1"/>
          <p:nvPr/>
        </p:nvSpPr>
        <p:spPr bwMode="auto">
          <a:xfrm>
            <a:off x="838200" y="420381"/>
            <a:ext cx="6035492" cy="584775"/>
          </a:xfrm>
          <a:prstGeom prst="rect">
            <a:avLst/>
          </a:prstGeom>
          <a:noFill/>
        </p:spPr>
        <p:txBody>
          <a:bodyPr wrap="square">
            <a:spAutoFit/>
          </a:bodyPr>
          <a:lstStyle/>
          <a:p>
            <a:pPr>
              <a:defRPr/>
            </a:pPr>
            <a:r>
              <a:rPr lang="es-ES" sz="3200" b="1" dirty="0">
                <a:solidFill>
                  <a:schemeClr val="accent3">
                    <a:lumMod val="75000"/>
                  </a:schemeClr>
                </a:solidFill>
                <a:effectLst>
                  <a:outerShdw blurRad="38100" dist="38100" dir="2700000" algn="tl">
                    <a:srgbClr val="000000">
                      <a:alpha val="43137"/>
                    </a:srgbClr>
                  </a:outerShdw>
                </a:effectLst>
                <a:latin typeface="+mj-lt"/>
              </a:rPr>
              <a:t>1.4. PLAN DE VOLADURA</a:t>
            </a:r>
          </a:p>
        </p:txBody>
      </p:sp>
      <p:sp>
        <p:nvSpPr>
          <p:cNvPr id="7" name="CuadroTexto 6">
            <a:extLst>
              <a:ext uri="{FF2B5EF4-FFF2-40B4-BE49-F238E27FC236}">
                <a16:creationId xmlns:a16="http://schemas.microsoft.com/office/drawing/2014/main" id="{8A483897-4951-45DF-B91B-6FC4CE29EEF0}"/>
              </a:ext>
            </a:extLst>
          </p:cNvPr>
          <p:cNvSpPr txBox="1"/>
          <p:nvPr/>
        </p:nvSpPr>
        <p:spPr>
          <a:xfrm>
            <a:off x="1609135" y="1131560"/>
            <a:ext cx="3749964" cy="400110"/>
          </a:xfrm>
          <a:prstGeom prst="rect">
            <a:avLst/>
          </a:prstGeom>
          <a:noFill/>
        </p:spPr>
        <p:txBody>
          <a:bodyPr wrap="square">
            <a:spAutoFit/>
          </a:bodyPr>
          <a:lstStyle/>
          <a:p>
            <a:r>
              <a:rPr lang="es-ES_tradnl" altLang="es-PE" sz="2000" b="1" dirty="0">
                <a:solidFill>
                  <a:schemeClr val="accent3">
                    <a:lumMod val="75000"/>
                  </a:schemeClr>
                </a:solidFill>
                <a:latin typeface="Arial" panose="020B0604020202020204" pitchFamily="34" charset="0"/>
                <a:cs typeface="Arial" panose="020B0604020202020204" pitchFamily="34" charset="0"/>
              </a:rPr>
              <a:t>INTRODUCCIÓN</a:t>
            </a:r>
            <a:endParaRPr lang="es-PE" sz="2000" b="1" dirty="0">
              <a:solidFill>
                <a:schemeClr val="accent3">
                  <a:lumMod val="75000"/>
                </a:schemeClr>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C4E5B908-1FC3-44ED-9E29-233AC24C2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964" y="2369100"/>
            <a:ext cx="3038471" cy="253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7">
            <a:extLst>
              <a:ext uri="{FF2B5EF4-FFF2-40B4-BE49-F238E27FC236}">
                <a16:creationId xmlns:a16="http://schemas.microsoft.com/office/drawing/2014/main" id="{DBC10865-FE08-443D-BF50-A30C0914AA3A}"/>
              </a:ext>
            </a:extLst>
          </p:cNvPr>
          <p:cNvSpPr txBox="1"/>
          <p:nvPr/>
        </p:nvSpPr>
        <p:spPr>
          <a:xfrm>
            <a:off x="982981" y="1333004"/>
            <a:ext cx="7126546" cy="3970318"/>
          </a:xfrm>
          <a:prstGeom prst="rect">
            <a:avLst/>
          </a:prstGeom>
          <a:noFill/>
        </p:spPr>
        <p:txBody>
          <a:bodyPr wrap="square">
            <a:spAutoFit/>
          </a:bodyPr>
          <a:lstStyle/>
          <a:p>
            <a:pPr algn="ctr">
              <a:tabLst>
                <a:tab pos="450215" algn="l"/>
                <a:tab pos="900430" algn="l"/>
                <a:tab pos="1620520" algn="l"/>
              </a:tabLst>
            </a:pPr>
            <a:r>
              <a:rPr lang="es-ES" sz="1800" b="1" dirty="0">
                <a:effectLst/>
                <a:latin typeface="Times New Roman" panose="02020603050405020304" pitchFamily="18" charset="0"/>
                <a:ea typeface="Times New Roman" panose="02020603050405020304" pitchFamily="18" charset="0"/>
              </a:rPr>
              <a:t> </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El objetivo del proceso es “Fracturar y remover el material requerido por el programa de producción, a una granulometría adecuada para su posterior manejo (carguío, transporte, chancado o botaderos)”, lo cual se puede resumir en la siguiente secuencia:</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Preparación de la zona de trabajo (incluye el aislamiento del sector),</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Posicionamiento de equipos de carguío de explosivos,</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Introducción del explosivo y los accesorios necesarios,</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Control de calidad del explosivo (en ciertos casos),</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a:t>
            </a:r>
            <a:r>
              <a:rPr lang="es-ES" sz="1800" dirty="0" err="1">
                <a:effectLst/>
                <a:latin typeface="Times New Roman" panose="02020603050405020304" pitchFamily="18" charset="0"/>
                <a:ea typeface="Times New Roman" panose="02020603050405020304" pitchFamily="18" charset="0"/>
              </a:rPr>
              <a:t>Entacado</a:t>
            </a:r>
            <a:r>
              <a:rPr lang="es-ES" sz="1800" dirty="0">
                <a:effectLst/>
                <a:latin typeface="Times New Roman" panose="02020603050405020304" pitchFamily="18" charset="0"/>
                <a:ea typeface="Times New Roman" panose="02020603050405020304" pitchFamily="18" charset="0"/>
              </a:rPr>
              <a:t> de los taladros,</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Amarre según secuencia especificada,</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Revisiones de seguridad en el sector (y otros sectores involucrados),</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Primer aviso,</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Avisos posteriores y último,</a:t>
            </a:r>
            <a:endParaRPr lang="es-PE" sz="1800" dirty="0">
              <a:effectLst/>
              <a:latin typeface="Times New Roman" panose="02020603050405020304" pitchFamily="18" charset="0"/>
              <a:ea typeface="Times New Roman" panose="02020603050405020304" pitchFamily="18" charset="0"/>
            </a:endParaRPr>
          </a:p>
        </p:txBody>
      </p:sp>
      <p:sp>
        <p:nvSpPr>
          <p:cNvPr id="10" name="CuadroTexto 9">
            <a:extLst>
              <a:ext uri="{FF2B5EF4-FFF2-40B4-BE49-F238E27FC236}">
                <a16:creationId xmlns:a16="http://schemas.microsoft.com/office/drawing/2014/main" id="{127355BE-72DE-4264-B645-11EDDEB36F5C}"/>
              </a:ext>
            </a:extLst>
          </p:cNvPr>
          <p:cNvSpPr txBox="1"/>
          <p:nvPr/>
        </p:nvSpPr>
        <p:spPr>
          <a:xfrm>
            <a:off x="918326" y="5281271"/>
            <a:ext cx="7620000" cy="1200329"/>
          </a:xfrm>
          <a:prstGeom prst="rect">
            <a:avLst/>
          </a:prstGeom>
          <a:noFill/>
        </p:spPr>
        <p:txBody>
          <a:bodyPr wrap="square">
            <a:spAutoFit/>
          </a:bodyPr>
          <a:lstStyle/>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a:t>
            </a:r>
            <a:r>
              <a:rPr lang="es-ES" dirty="0">
                <a:latin typeface="Times New Roman" panose="02020603050405020304" pitchFamily="18" charset="0"/>
                <a:ea typeface="Times New Roman" panose="02020603050405020304" pitchFamily="18" charset="0"/>
              </a:rPr>
              <a:t>Voladura,</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Ventilación o limpieza del sector (hasta que la zona quede limpia),</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Revisión de seguridad (tiros quedados, bloques colgados),</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 pos="1620520" algn="l"/>
              </a:tabLst>
            </a:pPr>
            <a:r>
              <a:rPr lang="es-ES" sz="1800" dirty="0">
                <a:effectLst/>
                <a:latin typeface="Times New Roman" panose="02020603050405020304" pitchFamily="18" charset="0"/>
                <a:ea typeface="Times New Roman" panose="02020603050405020304" pitchFamily="18" charset="0"/>
              </a:rPr>
              <a:t>	- Quema de tiros quedados, descolgado de bloques, reducción secundaria.</a:t>
            </a:r>
            <a:endParaRPr lang="es-PE" sz="1800" dirty="0">
              <a:effectLst/>
              <a:latin typeface="Times New Roman" panose="02020603050405020304" pitchFamily="18" charset="0"/>
              <a:ea typeface="Times New Roman" panose="02020603050405020304" pitchFamily="18" charset="0"/>
            </a:endParaRPr>
          </a:p>
        </p:txBody>
      </p:sp>
      <p:sp>
        <p:nvSpPr>
          <p:cNvPr id="11" name="Marcador de fecha 10">
            <a:extLst>
              <a:ext uri="{FF2B5EF4-FFF2-40B4-BE49-F238E27FC236}">
                <a16:creationId xmlns:a16="http://schemas.microsoft.com/office/drawing/2014/main" id="{E2920E8B-7AC3-4C28-965B-C1501CEE2430}"/>
              </a:ext>
            </a:extLst>
          </p:cNvPr>
          <p:cNvSpPr>
            <a:spLocks noGrp="1"/>
          </p:cNvSpPr>
          <p:nvPr>
            <p:ph type="dt" sz="half" idx="10"/>
          </p:nvPr>
        </p:nvSpPr>
        <p:spPr/>
        <p:txBody>
          <a:bodyPr/>
          <a:lstStyle/>
          <a:p>
            <a:fld id="{6DA4C351-A985-46F9-92BE-DC8C5AE6CD15}" type="datetime1">
              <a:rPr lang="es-PE" smtClean="0"/>
              <a:t>8/11/2023</a:t>
            </a:fld>
            <a:endParaRPr lang="es-PE"/>
          </a:p>
        </p:txBody>
      </p:sp>
      <p:sp>
        <p:nvSpPr>
          <p:cNvPr id="9" name="Marcador de número de diapositiva 8">
            <a:extLst>
              <a:ext uri="{FF2B5EF4-FFF2-40B4-BE49-F238E27FC236}">
                <a16:creationId xmlns:a16="http://schemas.microsoft.com/office/drawing/2014/main" id="{5E175678-8ABF-4EAC-9758-EAC5AD481BAB}"/>
              </a:ext>
            </a:extLst>
          </p:cNvPr>
          <p:cNvSpPr>
            <a:spLocks noGrp="1"/>
          </p:cNvSpPr>
          <p:nvPr>
            <p:ph type="sldNum" sz="quarter" idx="12"/>
          </p:nvPr>
        </p:nvSpPr>
        <p:spPr/>
        <p:txBody>
          <a:bodyPr/>
          <a:lstStyle/>
          <a:p>
            <a:fld id="{5981010B-86DA-4ADF-9F27-44166A92FBA2}" type="slidenum">
              <a:rPr lang="es-PE" smtClean="0"/>
              <a:t>42</a:t>
            </a:fld>
            <a:endParaRPr lang="es-PE"/>
          </a:p>
        </p:txBody>
      </p:sp>
    </p:spTree>
    <p:extLst>
      <p:ext uri="{BB962C8B-B14F-4D97-AF65-F5344CB8AC3E}">
        <p14:creationId xmlns:p14="http://schemas.microsoft.com/office/powerpoint/2010/main" val="988094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7395340" y="2483638"/>
            <a:ext cx="4036334" cy="2387600"/>
          </a:xfrm>
        </p:spPr>
        <p:txBody>
          <a:bodyPr vert="horz" lIns="91440" tIns="45720" rIns="91440" bIns="45720" rtlCol="0" anchor="t">
            <a:normAutofit/>
          </a:bodyPr>
          <a:lstStyle/>
          <a:p>
            <a:r>
              <a:rPr lang="en-US" sz="3800" kern="1200" spc="800" dirty="0">
                <a:solidFill>
                  <a:schemeClr val="tx1"/>
                </a:solidFill>
                <a:latin typeface="+mj-lt"/>
                <a:ea typeface="+mj-ea"/>
                <a:cs typeface="+mj-cs"/>
              </a:rPr>
              <a:t>ESQUEMA DE INICIO DE PLAN DE VOLADURA</a:t>
            </a:r>
          </a:p>
        </p:txBody>
      </p:sp>
      <p:sp>
        <p:nvSpPr>
          <p:cNvPr id="7" name="Marcador de fecha 6">
            <a:extLst>
              <a:ext uri="{FF2B5EF4-FFF2-40B4-BE49-F238E27FC236}">
                <a16:creationId xmlns:a16="http://schemas.microsoft.com/office/drawing/2014/main" id="{EF1C6A61-5981-4211-9E49-A98215B2DF82}"/>
              </a:ext>
            </a:extLst>
          </p:cNvPr>
          <p:cNvSpPr>
            <a:spLocks noGrp="1"/>
          </p:cNvSpPr>
          <p:nvPr>
            <p:ph type="dt" sz="half" idx="10"/>
          </p:nvPr>
        </p:nvSpPr>
        <p:spPr>
          <a:xfrm>
            <a:off x="5922492" y="6492240"/>
            <a:ext cx="2743200" cy="365125"/>
          </a:xfrm>
        </p:spPr>
        <p:txBody>
          <a:bodyPr vert="horz" lIns="91440" tIns="45720" rIns="91440" bIns="45720" rtlCol="0" anchor="ctr">
            <a:normAutofit/>
          </a:bodyPr>
          <a:lstStyle/>
          <a:p>
            <a:pPr>
              <a:spcAft>
                <a:spcPts val="600"/>
              </a:spcAft>
            </a:pPr>
            <a:fld id="{6F16CC14-BEB4-448E-A409-E1D58554DFB5}" type="datetime1">
              <a:rPr lang="en-US" smtClean="0"/>
              <a:pPr>
                <a:spcAft>
                  <a:spcPts val="600"/>
                </a:spcAft>
              </a:pPr>
              <a:t>11/8/2023</a:t>
            </a:fld>
            <a:endParaRPr lang="en-US"/>
          </a:p>
        </p:txBody>
      </p:sp>
      <p:sp>
        <p:nvSpPr>
          <p:cNvPr id="5" name="Marcador de número de diapositiva 4">
            <a:extLst>
              <a:ext uri="{FF2B5EF4-FFF2-40B4-BE49-F238E27FC236}">
                <a16:creationId xmlns:a16="http://schemas.microsoft.com/office/drawing/2014/main" id="{1C85E118-7E01-4CF5-945D-17D9098A7FDD}"/>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43</a:t>
            </a:fld>
            <a:endParaRPr lang="en-US"/>
          </a:p>
        </p:txBody>
      </p:sp>
      <p:pic>
        <p:nvPicPr>
          <p:cNvPr id="4" name="Imagen 3">
            <a:extLst>
              <a:ext uri="{FF2B5EF4-FFF2-40B4-BE49-F238E27FC236}">
                <a16:creationId xmlns:a16="http://schemas.microsoft.com/office/drawing/2014/main" id="{0D0CA031-541B-4DC6-BC62-0583D8CAE79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200000"/>
                    </a14:imgEffect>
                    <a14:imgEffect>
                      <a14:brightnessContrast bright="20000" contrast="-20000"/>
                    </a14:imgEffect>
                  </a14:imgLayer>
                </a14:imgProps>
              </a:ext>
            </a:extLst>
          </a:blip>
          <a:srcRect l="29319" t="21011" r="28333" b="6936"/>
          <a:stretch/>
        </p:blipFill>
        <p:spPr>
          <a:xfrm>
            <a:off x="556591" y="528043"/>
            <a:ext cx="6062188" cy="5801914"/>
          </a:xfrm>
          <a:prstGeom prst="rect">
            <a:avLst/>
          </a:prstGeom>
        </p:spPr>
      </p:pic>
    </p:spTree>
    <p:extLst>
      <p:ext uri="{BB962C8B-B14F-4D97-AF65-F5344CB8AC3E}">
        <p14:creationId xmlns:p14="http://schemas.microsoft.com/office/powerpoint/2010/main" val="358449551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808638" y="666330"/>
            <a:ext cx="9236700" cy="1188950"/>
          </a:xfrm>
        </p:spPr>
        <p:txBody>
          <a:bodyPr vert="horz" lIns="91440" tIns="45720" rIns="91440" bIns="45720" rtlCol="0" anchor="b">
            <a:normAutofit/>
          </a:bodyPr>
          <a:lstStyle/>
          <a:p>
            <a:pPr>
              <a:tabLst>
                <a:tab pos="900430" algn="l"/>
                <a:tab pos="1620520" algn="l"/>
              </a:tabLst>
            </a:pPr>
            <a:r>
              <a:rPr lang="en-US" sz="3000" b="1" u="sng" kern="1200" dirty="0" err="1">
                <a:solidFill>
                  <a:schemeClr val="tx1"/>
                </a:solidFill>
                <a:effectLst/>
                <a:latin typeface="+mj-lt"/>
                <a:ea typeface="+mj-ea"/>
                <a:cs typeface="+mj-cs"/>
              </a:rPr>
              <a:t>Algunas</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relaciones</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específicas</a:t>
            </a:r>
            <a:r>
              <a:rPr lang="en-US" sz="3000" b="1" u="sng" kern="1200" dirty="0">
                <a:solidFill>
                  <a:schemeClr val="tx1"/>
                </a:solidFill>
                <a:effectLst/>
                <a:latin typeface="+mj-lt"/>
                <a:ea typeface="+mj-ea"/>
                <a:cs typeface="+mj-cs"/>
              </a:rPr>
              <a:t> entre </a:t>
            </a:r>
            <a:r>
              <a:rPr lang="en-US" sz="3000" b="1" u="sng" kern="1200" dirty="0" err="1">
                <a:solidFill>
                  <a:schemeClr val="tx1"/>
                </a:solidFill>
                <a:effectLst/>
                <a:latin typeface="+mj-lt"/>
                <a:ea typeface="+mj-ea"/>
                <a:cs typeface="+mj-cs"/>
              </a:rPr>
              <a:t>proveedores</a:t>
            </a:r>
            <a:r>
              <a:rPr lang="en-US" sz="3000" b="1" u="sng" kern="1200" dirty="0">
                <a:solidFill>
                  <a:schemeClr val="tx1"/>
                </a:solidFill>
                <a:effectLst/>
                <a:latin typeface="+mj-lt"/>
                <a:ea typeface="+mj-ea"/>
                <a:cs typeface="+mj-cs"/>
              </a:rPr>
              <a:t> y </a:t>
            </a:r>
            <a:r>
              <a:rPr lang="en-US" sz="3000" b="1" u="sng" kern="1200" dirty="0" err="1">
                <a:solidFill>
                  <a:schemeClr val="tx1"/>
                </a:solidFill>
                <a:effectLst/>
                <a:latin typeface="+mj-lt"/>
                <a:ea typeface="+mj-ea"/>
                <a:cs typeface="+mj-cs"/>
              </a:rPr>
              <a:t>clientes</a:t>
            </a:r>
            <a:br>
              <a:rPr lang="en-US" sz="3000" b="1" kern="1200" dirty="0">
                <a:solidFill>
                  <a:schemeClr val="tx1"/>
                </a:solidFill>
                <a:effectLst/>
                <a:latin typeface="+mj-lt"/>
                <a:ea typeface="+mj-ea"/>
                <a:cs typeface="+mj-cs"/>
              </a:rPr>
            </a:br>
            <a:r>
              <a:rPr lang="en-US" sz="3000" b="1" u="sng" kern="1200" dirty="0">
                <a:solidFill>
                  <a:schemeClr val="tx1"/>
                </a:solidFill>
                <a:effectLst/>
                <a:latin typeface="+mj-lt"/>
                <a:ea typeface="+mj-ea"/>
                <a:cs typeface="+mj-cs"/>
              </a:rPr>
              <a:t>para </a:t>
            </a:r>
            <a:r>
              <a:rPr lang="en-US" sz="3000" b="1" u="sng" kern="1200" dirty="0" err="1">
                <a:solidFill>
                  <a:schemeClr val="tx1"/>
                </a:solidFill>
                <a:effectLst/>
                <a:latin typeface="+mj-lt"/>
                <a:ea typeface="+mj-ea"/>
                <a:cs typeface="+mj-cs"/>
              </a:rPr>
              <a:t>el</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proceso</a:t>
            </a:r>
            <a:r>
              <a:rPr lang="en-US" sz="3000" b="1" u="sng" kern="1200" dirty="0">
                <a:solidFill>
                  <a:schemeClr val="tx1"/>
                </a:solidFill>
                <a:effectLst/>
                <a:latin typeface="+mj-lt"/>
                <a:ea typeface="+mj-ea"/>
                <a:cs typeface="+mj-cs"/>
              </a:rPr>
              <a:t> </a:t>
            </a:r>
            <a:r>
              <a:rPr lang="en-US" sz="3000" b="1" u="sng" kern="1200" dirty="0" err="1">
                <a:solidFill>
                  <a:schemeClr val="tx1"/>
                </a:solidFill>
                <a:effectLst/>
                <a:latin typeface="+mj-lt"/>
                <a:ea typeface="+mj-ea"/>
                <a:cs typeface="+mj-cs"/>
              </a:rPr>
              <a:t>productivo</a:t>
            </a:r>
            <a:r>
              <a:rPr lang="en-US" sz="3000" b="1" u="sng" kern="1200" dirty="0">
                <a:solidFill>
                  <a:schemeClr val="tx1"/>
                </a:solidFill>
                <a:effectLst/>
                <a:latin typeface="+mj-lt"/>
                <a:ea typeface="+mj-ea"/>
                <a:cs typeface="+mj-cs"/>
              </a:rPr>
              <a:t> de </a:t>
            </a:r>
            <a:r>
              <a:rPr lang="en-US" sz="3000" b="1" u="sng" kern="1200" dirty="0" err="1">
                <a:solidFill>
                  <a:schemeClr val="tx1"/>
                </a:solidFill>
                <a:effectLst/>
                <a:latin typeface="+mj-lt"/>
                <a:ea typeface="+mj-ea"/>
                <a:cs typeface="+mj-cs"/>
              </a:rPr>
              <a:t>voladura</a:t>
            </a:r>
            <a:r>
              <a:rPr lang="en-US" sz="3000" b="1" u="sng" kern="1200" dirty="0">
                <a:solidFill>
                  <a:schemeClr val="tx1"/>
                </a:solidFill>
                <a:effectLst/>
                <a:latin typeface="+mj-lt"/>
                <a:ea typeface="+mj-ea"/>
                <a:cs typeface="+mj-cs"/>
              </a:rPr>
              <a:t>.</a:t>
            </a:r>
            <a:endParaRPr lang="en-US" sz="3000" b="1" kern="1200" dirty="0">
              <a:solidFill>
                <a:schemeClr val="tx1"/>
              </a:solidFill>
              <a:effectLst/>
              <a:latin typeface="+mj-lt"/>
              <a:ea typeface="+mj-ea"/>
              <a:cs typeface="+mj-cs"/>
            </a:endParaRPr>
          </a:p>
        </p:txBody>
      </p:sp>
      <p:sp>
        <p:nvSpPr>
          <p:cNvPr id="9" name="Marcador de fecha 8">
            <a:extLst>
              <a:ext uri="{FF2B5EF4-FFF2-40B4-BE49-F238E27FC236}">
                <a16:creationId xmlns:a16="http://schemas.microsoft.com/office/drawing/2014/main" id="{9445B057-EC39-4BFB-972B-5CFAB871C4DE}"/>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D82E6303-AE32-4CC0-9977-B831DE613A5F}" type="datetime1">
              <a:rPr lang="en-US"/>
              <a:pPr>
                <a:spcAft>
                  <a:spcPts val="600"/>
                </a:spcAft>
              </a:pPr>
              <a:t>11/8/2023</a:t>
            </a:fld>
            <a:endParaRPr lang="en-US"/>
          </a:p>
        </p:txBody>
      </p:sp>
      <p:sp>
        <p:nvSpPr>
          <p:cNvPr id="8" name="Marcador de número de diapositiva 7">
            <a:extLst>
              <a:ext uri="{FF2B5EF4-FFF2-40B4-BE49-F238E27FC236}">
                <a16:creationId xmlns:a16="http://schemas.microsoft.com/office/drawing/2014/main" id="{80C60BDE-1984-4C14-ACC0-EF6A379E286B}"/>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a:pPr>
                <a:spcAft>
                  <a:spcPts val="600"/>
                </a:spcAft>
              </a:pPr>
              <a:t>44</a:t>
            </a:fld>
            <a:endParaRPr lang="en-US"/>
          </a:p>
        </p:txBody>
      </p:sp>
      <p:sp>
        <p:nvSpPr>
          <p:cNvPr id="7" name="CuadroTexto 6">
            <a:extLst>
              <a:ext uri="{FF2B5EF4-FFF2-40B4-BE49-F238E27FC236}">
                <a16:creationId xmlns:a16="http://schemas.microsoft.com/office/drawing/2014/main" id="{7EF60F73-0E74-44F1-9829-E271670104C5}"/>
              </a:ext>
            </a:extLst>
          </p:cNvPr>
          <p:cNvSpPr txBox="1"/>
          <p:nvPr/>
        </p:nvSpPr>
        <p:spPr>
          <a:xfrm>
            <a:off x="808638" y="2320109"/>
            <a:ext cx="10430862" cy="3871561"/>
          </a:xfrm>
          <a:prstGeom prst="rect">
            <a:avLst/>
          </a:prstGeom>
        </p:spPr>
        <p:txBody>
          <a:bodyPr vert="horz" lIns="91440" tIns="45720" rIns="91440" bIns="45720" rtlCol="0" anchor="ctr">
            <a:normAutofit/>
          </a:bodyPr>
          <a:lstStyle/>
          <a:p>
            <a:pPr indent="-228600">
              <a:lnSpc>
                <a:spcPct val="90000"/>
              </a:lnSpc>
              <a:spcBef>
                <a:spcPts val="700"/>
              </a:spcBef>
              <a:buClr>
                <a:schemeClr val="tx2"/>
              </a:buClr>
              <a:buFont typeface="Arial" panose="020B0604020202020204" pitchFamily="34" charset="0"/>
              <a:buChar char="•"/>
              <a:tabLst>
                <a:tab pos="900430" algn="l"/>
                <a:tab pos="1620520" algn="l"/>
              </a:tabLst>
            </a:pPr>
            <a:r>
              <a:rPr lang="en-US" sz="1200" b="1" dirty="0" err="1"/>
              <a:t>Vol</a:t>
            </a:r>
            <a:r>
              <a:rPr lang="en-US" sz="1200" b="1" dirty="0" err="1">
                <a:effectLst/>
              </a:rPr>
              <a:t>aduras</a:t>
            </a:r>
            <a:r>
              <a:rPr lang="en-US" sz="1200" b="1" dirty="0">
                <a:effectLst/>
              </a:rPr>
              <a:t> </a:t>
            </a:r>
            <a:r>
              <a:rPr lang="en-US" sz="1200" b="1" dirty="0" err="1">
                <a:effectLst/>
              </a:rPr>
              <a:t>anteriores</a:t>
            </a:r>
            <a:r>
              <a:rPr lang="en-US" sz="1200" b="1"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200" dirty="0">
                <a:effectLst/>
              </a:rPr>
              <a:t>	Los </a:t>
            </a:r>
            <a:r>
              <a:rPr lang="en-US" sz="1200" dirty="0" err="1">
                <a:effectLst/>
              </a:rPr>
              <a:t>resultados</a:t>
            </a:r>
            <a:r>
              <a:rPr lang="en-US" sz="1200" dirty="0">
                <a:effectLst/>
              </a:rPr>
              <a:t> de las </a:t>
            </a:r>
            <a:r>
              <a:rPr lang="en-US" sz="1200" dirty="0" err="1"/>
              <a:t>vol</a:t>
            </a:r>
            <a:r>
              <a:rPr lang="en-US" sz="1200" dirty="0" err="1">
                <a:effectLst/>
              </a:rPr>
              <a:t>aduras</a:t>
            </a:r>
            <a:r>
              <a:rPr lang="en-US" sz="1200" dirty="0">
                <a:effectLst/>
              </a:rPr>
              <a:t> </a:t>
            </a:r>
            <a:r>
              <a:rPr lang="en-US" sz="1200" dirty="0" err="1">
                <a:effectLst/>
              </a:rPr>
              <a:t>anteriores</a:t>
            </a:r>
            <a:r>
              <a:rPr lang="en-US" sz="1200" dirty="0">
                <a:effectLst/>
              </a:rPr>
              <a:t> </a:t>
            </a:r>
            <a:r>
              <a:rPr lang="en-US" sz="1200" dirty="0" err="1">
                <a:effectLst/>
              </a:rPr>
              <a:t>revisten</a:t>
            </a:r>
            <a:r>
              <a:rPr lang="en-US" sz="1200" dirty="0">
                <a:effectLst/>
              </a:rPr>
              <a:t> </a:t>
            </a:r>
            <a:r>
              <a:rPr lang="en-US" sz="1200" dirty="0" err="1">
                <a:effectLst/>
              </a:rPr>
              <a:t>una</a:t>
            </a:r>
            <a:r>
              <a:rPr lang="en-US" sz="1200" dirty="0">
                <a:effectLst/>
              </a:rPr>
              <a:t> de las </a:t>
            </a:r>
            <a:r>
              <a:rPr lang="en-US" sz="1200" dirty="0" err="1">
                <a:effectLst/>
              </a:rPr>
              <a:t>principales</a:t>
            </a:r>
            <a:r>
              <a:rPr lang="en-US" sz="1200" dirty="0">
                <a:effectLst/>
              </a:rPr>
              <a:t> </a:t>
            </a:r>
            <a:r>
              <a:rPr lang="en-US" sz="1200" dirty="0" err="1">
                <a:effectLst/>
              </a:rPr>
              <a:t>fuentes</a:t>
            </a:r>
            <a:r>
              <a:rPr lang="en-US" sz="1200" dirty="0">
                <a:effectLst/>
              </a:rPr>
              <a:t> de </a:t>
            </a:r>
            <a:r>
              <a:rPr lang="en-US" sz="1200" dirty="0" err="1">
                <a:effectLst/>
              </a:rPr>
              <a:t>información</a:t>
            </a:r>
            <a:r>
              <a:rPr lang="en-US" sz="1200" dirty="0">
                <a:effectLst/>
              </a:rPr>
              <a:t> para la </a:t>
            </a:r>
            <a:r>
              <a:rPr lang="en-US" sz="1200" dirty="0" err="1">
                <a:effectLst/>
              </a:rPr>
              <a:t>materialización</a:t>
            </a:r>
            <a:r>
              <a:rPr lang="en-US" sz="1200" dirty="0">
                <a:effectLst/>
              </a:rPr>
              <a:t> de la </a:t>
            </a:r>
            <a:r>
              <a:rPr lang="en-US" sz="1200" dirty="0" err="1"/>
              <a:t>vol</a:t>
            </a:r>
            <a:r>
              <a:rPr lang="en-US" sz="1200" dirty="0" err="1">
                <a:effectLst/>
              </a:rPr>
              <a:t>adura</a:t>
            </a:r>
            <a:r>
              <a:rPr lang="en-US" sz="1200" dirty="0">
                <a:effectLst/>
              </a:rPr>
              <a:t> actual, </a:t>
            </a:r>
            <a:r>
              <a:rPr lang="en-US" sz="1200" dirty="0" err="1">
                <a:effectLst/>
              </a:rPr>
              <a:t>ya</a:t>
            </a:r>
            <a:r>
              <a:rPr lang="en-US" sz="1200" dirty="0">
                <a:effectLst/>
              </a:rPr>
              <a:t> que </a:t>
            </a:r>
            <a:r>
              <a:rPr lang="en-US" sz="1200" dirty="0" err="1">
                <a:effectLst/>
              </a:rPr>
              <a:t>guardan</a:t>
            </a:r>
            <a:r>
              <a:rPr lang="en-US" sz="1200" dirty="0">
                <a:effectLst/>
              </a:rPr>
              <a:t> </a:t>
            </a:r>
            <a:r>
              <a:rPr lang="en-US" sz="1200" dirty="0" err="1">
                <a:effectLst/>
              </a:rPr>
              <a:t>datos</a:t>
            </a:r>
            <a:r>
              <a:rPr lang="en-US" sz="1200" dirty="0">
                <a:effectLst/>
              </a:rPr>
              <a:t> </a:t>
            </a:r>
            <a:r>
              <a:rPr lang="en-US" sz="1200" dirty="0" err="1">
                <a:effectLst/>
              </a:rPr>
              <a:t>acerca</a:t>
            </a:r>
            <a:r>
              <a:rPr lang="en-US" sz="1200" dirty="0">
                <a:effectLst/>
              </a:rPr>
              <a:t> de la </a:t>
            </a:r>
            <a:r>
              <a:rPr lang="en-US" sz="1200" dirty="0" err="1">
                <a:effectLst/>
              </a:rPr>
              <a:t>respuesta</a:t>
            </a:r>
            <a:r>
              <a:rPr lang="en-US" sz="1200" dirty="0">
                <a:effectLst/>
              </a:rPr>
              <a:t> del material a </a:t>
            </a:r>
            <a:r>
              <a:rPr lang="en-US" sz="1200" dirty="0" err="1">
                <a:effectLst/>
              </a:rPr>
              <a:t>los</a:t>
            </a:r>
            <a:r>
              <a:rPr lang="en-US" sz="1200" dirty="0">
                <a:effectLst/>
              </a:rPr>
              <a:t> </a:t>
            </a:r>
            <a:r>
              <a:rPr lang="en-US" sz="1200" dirty="0" err="1">
                <a:effectLst/>
              </a:rPr>
              <a:t>explosivos</a:t>
            </a:r>
            <a:r>
              <a:rPr lang="en-US" sz="1200" dirty="0">
                <a:effectLst/>
              </a:rPr>
              <a:t> y al </a:t>
            </a:r>
            <a:r>
              <a:rPr lang="en-US" sz="1200" dirty="0" err="1">
                <a:effectLst/>
              </a:rPr>
              <a:t>diseño</a:t>
            </a:r>
            <a:r>
              <a:rPr lang="en-US" sz="1200" dirty="0">
                <a:effectLst/>
              </a:rPr>
              <a:t>, junto con </a:t>
            </a:r>
            <a:r>
              <a:rPr lang="en-US" sz="1200" dirty="0" err="1">
                <a:effectLst/>
              </a:rPr>
              <a:t>los</a:t>
            </a:r>
            <a:r>
              <a:rPr lang="en-US" sz="1200" dirty="0">
                <a:effectLst/>
              </a:rPr>
              <a:t> </a:t>
            </a:r>
            <a:r>
              <a:rPr lang="en-US" sz="1200" dirty="0" err="1">
                <a:effectLst/>
              </a:rPr>
              <a:t>resultados</a:t>
            </a:r>
            <a:r>
              <a:rPr lang="en-US" sz="1200" dirty="0">
                <a:effectLst/>
              </a:rPr>
              <a:t> de las </a:t>
            </a:r>
            <a:r>
              <a:rPr lang="en-US" sz="1200" dirty="0" err="1">
                <a:effectLst/>
              </a:rPr>
              <a:t>otras</a:t>
            </a:r>
            <a:r>
              <a:rPr lang="en-US" sz="1200" dirty="0">
                <a:effectLst/>
              </a:rPr>
              <a:t> </a:t>
            </a:r>
            <a:r>
              <a:rPr lang="en-US" sz="1200" dirty="0" err="1">
                <a:effectLst/>
              </a:rPr>
              <a:t>operaciones</a:t>
            </a:r>
            <a:r>
              <a:rPr lang="en-US" sz="1200" dirty="0">
                <a:effectLst/>
              </a:rPr>
              <a:t> </a:t>
            </a:r>
            <a:r>
              <a:rPr lang="en-US" sz="1200" dirty="0" err="1">
                <a:effectLst/>
              </a:rPr>
              <a:t>afectadas</a:t>
            </a:r>
            <a:r>
              <a:rPr lang="en-US" sz="1200" dirty="0">
                <a:effectLst/>
              </a:rPr>
              <a:t> </a:t>
            </a:r>
            <a:r>
              <a:rPr lang="en-US" sz="1200" dirty="0" err="1">
                <a:effectLst/>
              </a:rPr>
              <a:t>por</a:t>
            </a:r>
            <a:r>
              <a:rPr lang="en-US" sz="1200" dirty="0">
                <a:effectLst/>
              </a:rPr>
              <a:t> </a:t>
            </a:r>
            <a:r>
              <a:rPr lang="en-US" sz="1200" dirty="0" err="1">
                <a:effectLst/>
              </a:rPr>
              <a:t>estos</a:t>
            </a:r>
            <a:r>
              <a:rPr lang="en-US" sz="1200" dirty="0">
                <a:effectLst/>
              </a:rPr>
              <a:t> </a:t>
            </a:r>
            <a:r>
              <a:rPr lang="en-US" sz="1200" dirty="0" err="1">
                <a:effectLst/>
              </a:rPr>
              <a:t>mismos</a:t>
            </a:r>
            <a:r>
              <a:rPr lang="en-US" sz="1200" dirty="0">
                <a:effectLst/>
              </a:rPr>
              <a:t> </a:t>
            </a:r>
            <a:r>
              <a:rPr lang="en-US" sz="1200" dirty="0" err="1">
                <a:effectLst/>
              </a:rPr>
              <a:t>resultados</a:t>
            </a:r>
            <a:r>
              <a:rPr lang="en-US" sz="1200"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200" b="1" dirty="0">
                <a:effectLst/>
              </a:rPr>
              <a:t> </a:t>
            </a:r>
            <a:r>
              <a:rPr lang="en-US" sz="1200" b="1" dirty="0" err="1">
                <a:effectLst/>
              </a:rPr>
              <a:t>Perforación</a:t>
            </a:r>
            <a:r>
              <a:rPr lang="en-US" sz="1200" b="1" dirty="0">
                <a:effectLst/>
              </a:rPr>
              <a:t>:</a:t>
            </a:r>
            <a:endParaRPr lang="en-US" sz="1200" dirty="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200" dirty="0">
                <a:effectLst/>
              </a:rPr>
              <a:t>	Como </a:t>
            </a:r>
            <a:r>
              <a:rPr lang="en-US" sz="1200" dirty="0" err="1">
                <a:effectLst/>
              </a:rPr>
              <a:t>proveedor</a:t>
            </a:r>
            <a:r>
              <a:rPr lang="en-US" sz="1200" dirty="0">
                <a:effectLst/>
              </a:rPr>
              <a:t> </a:t>
            </a:r>
            <a:r>
              <a:rPr lang="en-US" sz="1200" dirty="0" err="1">
                <a:effectLst/>
              </a:rPr>
              <a:t>debemos</a:t>
            </a:r>
            <a:r>
              <a:rPr lang="en-US" sz="1200" dirty="0">
                <a:effectLst/>
              </a:rPr>
              <a:t> </a:t>
            </a:r>
            <a:r>
              <a:rPr lang="en-US" sz="1200" dirty="0" err="1">
                <a:effectLst/>
              </a:rPr>
              <a:t>destacar</a:t>
            </a:r>
            <a:r>
              <a:rPr lang="en-US" sz="1200" dirty="0">
                <a:effectLst/>
              </a:rPr>
              <a:t> que la </a:t>
            </a:r>
            <a:r>
              <a:rPr lang="en-US" sz="1200" dirty="0" err="1">
                <a:effectLst/>
              </a:rPr>
              <a:t>perforación</a:t>
            </a:r>
            <a:r>
              <a:rPr lang="en-US" sz="1200" dirty="0">
                <a:effectLst/>
              </a:rPr>
              <a:t> es la </a:t>
            </a:r>
            <a:r>
              <a:rPr lang="en-US" sz="1200" dirty="0" err="1">
                <a:effectLst/>
              </a:rPr>
              <a:t>responsable</a:t>
            </a:r>
            <a:r>
              <a:rPr lang="en-US" sz="1200" dirty="0">
                <a:effectLst/>
              </a:rPr>
              <a:t> de </a:t>
            </a:r>
            <a:r>
              <a:rPr lang="en-US" sz="1200" dirty="0" err="1">
                <a:effectLst/>
              </a:rPr>
              <a:t>entregar</a:t>
            </a:r>
            <a:r>
              <a:rPr lang="en-US" sz="1200" dirty="0">
                <a:effectLst/>
              </a:rPr>
              <a:t> </a:t>
            </a:r>
            <a:r>
              <a:rPr lang="en-US" sz="1200" dirty="0" err="1">
                <a:effectLst/>
              </a:rPr>
              <a:t>una</a:t>
            </a:r>
            <a:r>
              <a:rPr lang="en-US" sz="1200" dirty="0">
                <a:effectLst/>
              </a:rPr>
              <a:t> </a:t>
            </a:r>
            <a:r>
              <a:rPr lang="en-US" sz="1200" dirty="0" err="1">
                <a:effectLst/>
              </a:rPr>
              <a:t>buena</a:t>
            </a:r>
            <a:r>
              <a:rPr lang="en-US" sz="1200" dirty="0">
                <a:effectLst/>
              </a:rPr>
              <a:t> </a:t>
            </a:r>
            <a:r>
              <a:rPr lang="en-US" sz="1200" dirty="0" err="1">
                <a:effectLst/>
              </a:rPr>
              <a:t>calidad</a:t>
            </a:r>
            <a:r>
              <a:rPr lang="en-US" sz="1200" dirty="0">
                <a:effectLst/>
              </a:rPr>
              <a:t> </a:t>
            </a:r>
            <a:r>
              <a:rPr lang="en-US" sz="1200" dirty="0" err="1">
                <a:effectLst/>
              </a:rPr>
              <a:t>en</a:t>
            </a:r>
            <a:r>
              <a:rPr lang="en-US" sz="1200" dirty="0">
                <a:effectLst/>
              </a:rPr>
              <a:t> </a:t>
            </a:r>
            <a:r>
              <a:rPr lang="en-US" sz="1200" dirty="0" err="1">
                <a:effectLst/>
              </a:rPr>
              <a:t>los</a:t>
            </a:r>
            <a:r>
              <a:rPr lang="en-US" sz="1200" dirty="0">
                <a:effectLst/>
              </a:rPr>
              <a:t> </a:t>
            </a:r>
            <a:r>
              <a:rPr lang="en-US" sz="1200" dirty="0" err="1"/>
              <a:t>taladr</a:t>
            </a:r>
            <a:r>
              <a:rPr lang="en-US" sz="1200" dirty="0" err="1">
                <a:effectLst/>
              </a:rPr>
              <a:t>os</a:t>
            </a:r>
            <a:r>
              <a:rPr lang="en-US" sz="1200" dirty="0">
                <a:effectLst/>
              </a:rPr>
              <a:t>, </a:t>
            </a:r>
            <a:r>
              <a:rPr lang="en-US" sz="1200" dirty="0" err="1">
                <a:effectLst/>
              </a:rPr>
              <a:t>ya</a:t>
            </a:r>
            <a:r>
              <a:rPr lang="en-US" sz="1200" dirty="0">
                <a:effectLst/>
              </a:rPr>
              <a:t> que un </a:t>
            </a:r>
            <a:r>
              <a:rPr lang="en-US" sz="1200" dirty="0" err="1"/>
              <a:t>taladr</a:t>
            </a:r>
            <a:r>
              <a:rPr lang="en-US" sz="1200" dirty="0" err="1">
                <a:effectLst/>
              </a:rPr>
              <a:t>o</a:t>
            </a:r>
            <a:r>
              <a:rPr lang="en-US" sz="1200" dirty="0">
                <a:effectLst/>
              </a:rPr>
              <a:t> mal </a:t>
            </a:r>
            <a:r>
              <a:rPr lang="en-US" sz="1200" dirty="0" err="1">
                <a:effectLst/>
              </a:rPr>
              <a:t>perforado</a:t>
            </a:r>
            <a:r>
              <a:rPr lang="en-US" sz="1200" dirty="0">
                <a:effectLst/>
              </a:rPr>
              <a:t> </a:t>
            </a:r>
            <a:r>
              <a:rPr lang="en-US" sz="1200" dirty="0" err="1">
                <a:effectLst/>
              </a:rPr>
              <a:t>generará</a:t>
            </a:r>
            <a:r>
              <a:rPr lang="en-US" sz="1200" dirty="0">
                <a:effectLst/>
              </a:rPr>
              <a:t> </a:t>
            </a:r>
            <a:r>
              <a:rPr lang="en-US" sz="1200" dirty="0" err="1">
                <a:effectLst/>
              </a:rPr>
              <a:t>dificultades</a:t>
            </a:r>
            <a:r>
              <a:rPr lang="en-US" sz="1200" dirty="0">
                <a:effectLst/>
              </a:rPr>
              <a:t> </a:t>
            </a:r>
            <a:r>
              <a:rPr lang="en-US" sz="1200" dirty="0" err="1">
                <a:effectLst/>
              </a:rPr>
              <a:t>posteriores</a:t>
            </a:r>
            <a:r>
              <a:rPr lang="en-US" sz="1200" dirty="0">
                <a:effectLst/>
              </a:rPr>
              <a:t> (</a:t>
            </a:r>
            <a:r>
              <a:rPr lang="en-US" sz="1200" dirty="0" err="1"/>
              <a:t>taladros</a:t>
            </a:r>
            <a:r>
              <a:rPr lang="en-US" sz="1200" dirty="0">
                <a:effectLst/>
              </a:rPr>
              <a:t>, </a:t>
            </a:r>
            <a:r>
              <a:rPr lang="en-US" sz="1200" dirty="0" err="1">
                <a:effectLst/>
              </a:rPr>
              <a:t>patas</a:t>
            </a:r>
            <a:r>
              <a:rPr lang="en-US" sz="1200" dirty="0">
                <a:effectLst/>
              </a:rPr>
              <a:t>, material no </a:t>
            </a:r>
            <a:r>
              <a:rPr lang="en-US" sz="1200" dirty="0" err="1">
                <a:effectLst/>
              </a:rPr>
              <a:t>removido</a:t>
            </a:r>
            <a:r>
              <a:rPr lang="en-US" sz="1200" dirty="0">
                <a:effectLst/>
              </a:rPr>
              <a:t>, etc.), </a:t>
            </a:r>
            <a:r>
              <a:rPr lang="en-US" sz="1200" dirty="0" err="1">
                <a:effectLst/>
              </a:rPr>
              <a:t>además</a:t>
            </a:r>
            <a:r>
              <a:rPr lang="en-US" sz="1200" dirty="0">
                <a:effectLst/>
              </a:rPr>
              <a:t> de </a:t>
            </a:r>
            <a:r>
              <a:rPr lang="en-US" sz="1200" dirty="0" err="1">
                <a:effectLst/>
              </a:rPr>
              <a:t>proveer</a:t>
            </a:r>
            <a:r>
              <a:rPr lang="en-US" sz="1200" dirty="0">
                <a:effectLst/>
              </a:rPr>
              <a:t> de </a:t>
            </a:r>
            <a:r>
              <a:rPr lang="en-US" sz="1200" dirty="0" err="1">
                <a:effectLst/>
              </a:rPr>
              <a:t>información</a:t>
            </a:r>
            <a:r>
              <a:rPr lang="en-US" sz="1200" dirty="0">
                <a:effectLst/>
              </a:rPr>
              <a:t> </a:t>
            </a:r>
            <a:r>
              <a:rPr lang="en-US" sz="1200" dirty="0" err="1">
                <a:effectLst/>
              </a:rPr>
              <a:t>acerca</a:t>
            </a:r>
            <a:r>
              <a:rPr lang="en-US" sz="1200" dirty="0">
                <a:effectLst/>
              </a:rPr>
              <a:t> del </a:t>
            </a:r>
            <a:r>
              <a:rPr lang="en-US" sz="1200" dirty="0" err="1">
                <a:effectLst/>
              </a:rPr>
              <a:t>estado</a:t>
            </a:r>
            <a:r>
              <a:rPr lang="en-US" sz="1200" dirty="0">
                <a:effectLst/>
              </a:rPr>
              <a:t> de </a:t>
            </a:r>
            <a:r>
              <a:rPr lang="en-US" sz="1200" dirty="0" err="1">
                <a:effectLst/>
              </a:rPr>
              <a:t>los</a:t>
            </a:r>
            <a:r>
              <a:rPr lang="en-US" sz="1200" dirty="0">
                <a:effectLst/>
              </a:rPr>
              <a:t> </a:t>
            </a:r>
            <a:r>
              <a:rPr lang="en-US" sz="1200" dirty="0" err="1"/>
              <a:t>taladros</a:t>
            </a:r>
            <a:r>
              <a:rPr lang="en-US" sz="1200" dirty="0">
                <a:effectLst/>
              </a:rPr>
              <a:t> (</a:t>
            </a:r>
            <a:r>
              <a:rPr lang="en-US" sz="1200" dirty="0" err="1">
                <a:effectLst/>
              </a:rPr>
              <a:t>secos</a:t>
            </a:r>
            <a:r>
              <a:rPr lang="en-US" sz="1200" dirty="0">
                <a:effectLst/>
              </a:rPr>
              <a:t>, </a:t>
            </a:r>
            <a:r>
              <a:rPr lang="en-US" sz="1200" dirty="0" err="1">
                <a:effectLst/>
              </a:rPr>
              <a:t>agua</a:t>
            </a:r>
            <a:r>
              <a:rPr lang="en-US" sz="1200" dirty="0">
                <a:effectLst/>
              </a:rPr>
              <a:t>, </a:t>
            </a:r>
            <a:r>
              <a:rPr lang="en-US" sz="1200" dirty="0" err="1">
                <a:effectLst/>
              </a:rPr>
              <a:t>derrumbes</a:t>
            </a:r>
            <a:r>
              <a:rPr lang="en-US" sz="1200" dirty="0">
                <a:effectLst/>
              </a:rPr>
              <a:t>, </a:t>
            </a:r>
            <a:r>
              <a:rPr lang="en-US" sz="1200" dirty="0" err="1">
                <a:effectLst/>
              </a:rPr>
              <a:t>fracturas</a:t>
            </a:r>
            <a:r>
              <a:rPr lang="en-US" sz="1200" dirty="0">
                <a:effectLst/>
              </a:rPr>
              <a:t>, etc.).</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200" dirty="0">
                <a:effectLst/>
              </a:rPr>
              <a:t>Como </a:t>
            </a:r>
            <a:r>
              <a:rPr lang="en-US" sz="1200" dirty="0" err="1">
                <a:effectLst/>
              </a:rPr>
              <a:t>cliente</a:t>
            </a:r>
            <a:r>
              <a:rPr lang="en-US" sz="1200" dirty="0">
                <a:effectLst/>
              </a:rPr>
              <a:t> la </a:t>
            </a:r>
            <a:r>
              <a:rPr lang="en-US" sz="1200" dirty="0" err="1">
                <a:effectLst/>
              </a:rPr>
              <a:t>perforación</a:t>
            </a:r>
            <a:r>
              <a:rPr lang="en-US" sz="1200" dirty="0">
                <a:effectLst/>
              </a:rPr>
              <a:t> </a:t>
            </a:r>
            <a:r>
              <a:rPr lang="en-US" sz="1200" dirty="0" err="1">
                <a:effectLst/>
              </a:rPr>
              <a:t>recibe</a:t>
            </a:r>
            <a:r>
              <a:rPr lang="en-US" sz="1200" dirty="0">
                <a:effectLst/>
              </a:rPr>
              <a:t> la </a:t>
            </a:r>
            <a:r>
              <a:rPr lang="en-US" sz="1200" dirty="0" err="1">
                <a:effectLst/>
              </a:rPr>
              <a:t>información</a:t>
            </a:r>
            <a:r>
              <a:rPr lang="en-US" sz="1200" dirty="0">
                <a:effectLst/>
              </a:rPr>
              <a:t> de </a:t>
            </a:r>
            <a:r>
              <a:rPr lang="en-US" sz="1200" dirty="0" err="1">
                <a:effectLst/>
              </a:rPr>
              <a:t>los</a:t>
            </a:r>
            <a:r>
              <a:rPr lang="en-US" sz="1200" dirty="0">
                <a:effectLst/>
              </a:rPr>
              <a:t> </a:t>
            </a:r>
            <a:r>
              <a:rPr lang="en-US" sz="1200" dirty="0" err="1">
                <a:effectLst/>
              </a:rPr>
              <a:t>requisitos</a:t>
            </a:r>
            <a:r>
              <a:rPr lang="en-US" sz="1200" dirty="0">
                <a:effectLst/>
              </a:rPr>
              <a:t> de la </a:t>
            </a:r>
            <a:r>
              <a:rPr lang="en-US" sz="1200" dirty="0" err="1"/>
              <a:t>vol</a:t>
            </a:r>
            <a:r>
              <a:rPr lang="en-US" sz="1200" dirty="0" err="1">
                <a:effectLst/>
              </a:rPr>
              <a:t>adura</a:t>
            </a:r>
            <a:r>
              <a:rPr lang="en-US" sz="1200"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200" b="1" dirty="0">
                <a:effectLst/>
              </a:rPr>
              <a:t> </a:t>
            </a:r>
            <a:r>
              <a:rPr lang="en-US" sz="1200" b="1" dirty="0" err="1">
                <a:effectLst/>
              </a:rPr>
              <a:t>Suministros</a:t>
            </a:r>
            <a:r>
              <a:rPr lang="en-US" sz="1200" b="1"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200" dirty="0">
                <a:effectLst/>
              </a:rPr>
              <a:t>	En </a:t>
            </a:r>
            <a:r>
              <a:rPr lang="en-US" sz="1200" dirty="0" err="1">
                <a:effectLst/>
              </a:rPr>
              <a:t>este</a:t>
            </a:r>
            <a:r>
              <a:rPr lang="en-US" sz="1200" dirty="0">
                <a:effectLst/>
              </a:rPr>
              <a:t> </a:t>
            </a:r>
            <a:r>
              <a:rPr lang="en-US" sz="1200" dirty="0" err="1">
                <a:effectLst/>
              </a:rPr>
              <a:t>caso</a:t>
            </a:r>
            <a:r>
              <a:rPr lang="en-US" sz="1200" dirty="0">
                <a:effectLst/>
              </a:rPr>
              <a:t> </a:t>
            </a:r>
            <a:r>
              <a:rPr lang="en-US" sz="1200" dirty="0" err="1">
                <a:effectLst/>
              </a:rPr>
              <a:t>en</a:t>
            </a:r>
            <a:r>
              <a:rPr lang="en-US" sz="1200" dirty="0">
                <a:effectLst/>
              </a:rPr>
              <a:t> particular </a:t>
            </a:r>
            <a:r>
              <a:rPr lang="en-US" sz="1200" dirty="0" err="1">
                <a:effectLst/>
              </a:rPr>
              <a:t>los</a:t>
            </a:r>
            <a:r>
              <a:rPr lang="en-US" sz="1200" dirty="0">
                <a:effectLst/>
              </a:rPr>
              <a:t> </a:t>
            </a:r>
            <a:r>
              <a:rPr lang="en-US" sz="1200" dirty="0" err="1">
                <a:effectLst/>
              </a:rPr>
              <a:t>suministros</a:t>
            </a:r>
            <a:r>
              <a:rPr lang="en-US" sz="1200" dirty="0">
                <a:effectLst/>
              </a:rPr>
              <a:t> son </a:t>
            </a:r>
            <a:r>
              <a:rPr lang="en-US" sz="1200" dirty="0" err="1">
                <a:effectLst/>
              </a:rPr>
              <a:t>altamente</a:t>
            </a:r>
            <a:r>
              <a:rPr lang="en-US" sz="1200" dirty="0">
                <a:effectLst/>
              </a:rPr>
              <a:t> </a:t>
            </a:r>
            <a:r>
              <a:rPr lang="en-US" sz="1200" dirty="0" err="1">
                <a:effectLst/>
              </a:rPr>
              <a:t>peligrosos</a:t>
            </a:r>
            <a:r>
              <a:rPr lang="en-US" sz="1200" dirty="0">
                <a:effectLst/>
              </a:rPr>
              <a:t> (</a:t>
            </a:r>
            <a:r>
              <a:rPr lang="en-US" sz="1200" dirty="0" err="1">
                <a:effectLst/>
              </a:rPr>
              <a:t>explosivos</a:t>
            </a:r>
            <a:r>
              <a:rPr lang="en-US" sz="1200" dirty="0">
                <a:effectLst/>
              </a:rPr>
              <a:t>) y </a:t>
            </a:r>
            <a:r>
              <a:rPr lang="en-US" sz="1200" dirty="0" err="1">
                <a:effectLst/>
              </a:rPr>
              <a:t>delicados</a:t>
            </a:r>
            <a:r>
              <a:rPr lang="en-US" sz="1200" dirty="0">
                <a:effectLst/>
              </a:rPr>
              <a:t> </a:t>
            </a:r>
            <a:r>
              <a:rPr lang="en-US" sz="1200" dirty="0" err="1">
                <a:effectLst/>
              </a:rPr>
              <a:t>en</a:t>
            </a:r>
            <a:r>
              <a:rPr lang="en-US" sz="1200" dirty="0">
                <a:effectLst/>
              </a:rPr>
              <a:t> </a:t>
            </a:r>
            <a:r>
              <a:rPr lang="en-US" sz="1200" dirty="0" err="1">
                <a:effectLst/>
              </a:rPr>
              <a:t>su</a:t>
            </a:r>
            <a:r>
              <a:rPr lang="en-US" sz="1200" dirty="0">
                <a:effectLst/>
              </a:rPr>
              <a:t> </a:t>
            </a:r>
            <a:r>
              <a:rPr lang="en-US" sz="1200" dirty="0" err="1">
                <a:effectLst/>
              </a:rPr>
              <a:t>almacenaje</a:t>
            </a:r>
            <a:r>
              <a:rPr lang="en-US" sz="1200" dirty="0">
                <a:effectLst/>
              </a:rPr>
              <a:t>, </a:t>
            </a:r>
            <a:r>
              <a:rPr lang="en-US" sz="1200" dirty="0" err="1">
                <a:effectLst/>
              </a:rPr>
              <a:t>por</a:t>
            </a:r>
            <a:r>
              <a:rPr lang="en-US" sz="1200" dirty="0">
                <a:effectLst/>
              </a:rPr>
              <a:t> lo que </a:t>
            </a:r>
            <a:r>
              <a:rPr lang="en-US" sz="1200" dirty="0" err="1">
                <a:effectLst/>
              </a:rPr>
              <a:t>debemos</a:t>
            </a:r>
            <a:r>
              <a:rPr lang="en-US" sz="1200" dirty="0">
                <a:effectLst/>
              </a:rPr>
              <a:t> </a:t>
            </a:r>
            <a:r>
              <a:rPr lang="en-US" sz="1200" dirty="0" err="1">
                <a:effectLst/>
              </a:rPr>
              <a:t>tener</a:t>
            </a:r>
            <a:r>
              <a:rPr lang="en-US" sz="1200" dirty="0">
                <a:effectLst/>
              </a:rPr>
              <a:t> </a:t>
            </a:r>
            <a:r>
              <a:rPr lang="en-US" sz="1200" dirty="0" err="1">
                <a:effectLst/>
              </a:rPr>
              <a:t>mucho</a:t>
            </a:r>
            <a:r>
              <a:rPr lang="en-US" sz="1200" dirty="0">
                <a:effectLst/>
              </a:rPr>
              <a:t> </a:t>
            </a:r>
            <a:r>
              <a:rPr lang="en-US" sz="1200" dirty="0" err="1">
                <a:effectLst/>
              </a:rPr>
              <a:t>cuidado</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a:t>
            </a:r>
            <a:r>
              <a:rPr lang="en-US" sz="1200" dirty="0" err="1">
                <a:effectLst/>
              </a:rPr>
              <a:t>manejo</a:t>
            </a:r>
            <a:r>
              <a:rPr lang="en-US" sz="1200" dirty="0">
                <a:effectLst/>
              </a:rPr>
              <a:t> de </a:t>
            </a:r>
            <a:r>
              <a:rPr lang="en-US" sz="1200" dirty="0" err="1">
                <a:effectLst/>
              </a:rPr>
              <a:t>ellos</a:t>
            </a:r>
            <a:r>
              <a:rPr lang="en-US" sz="1200" dirty="0">
                <a:effectLst/>
              </a:rPr>
              <a:t> y </a:t>
            </a:r>
            <a:r>
              <a:rPr lang="en-US" sz="1200" dirty="0" err="1">
                <a:effectLst/>
              </a:rPr>
              <a:t>especialmente</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control </a:t>
            </a:r>
            <a:r>
              <a:rPr lang="en-US" sz="1200" dirty="0" err="1">
                <a:effectLst/>
              </a:rPr>
              <a:t>periódico</a:t>
            </a:r>
            <a:r>
              <a:rPr lang="en-US" sz="1200" dirty="0">
                <a:effectLst/>
              </a:rPr>
              <a:t> que se </a:t>
            </a:r>
            <a:r>
              <a:rPr lang="en-US" sz="1200" dirty="0" err="1">
                <a:effectLst/>
              </a:rPr>
              <a:t>realice</a:t>
            </a:r>
            <a:r>
              <a:rPr lang="en-US" sz="1200" dirty="0">
                <a:effectLst/>
              </a:rPr>
              <a:t> (</a:t>
            </a:r>
            <a:r>
              <a:rPr lang="en-US" sz="1200" dirty="0" err="1">
                <a:effectLst/>
              </a:rPr>
              <a:t>almacenamiento</a:t>
            </a:r>
            <a:r>
              <a:rPr lang="en-US" sz="1200" dirty="0">
                <a:effectLst/>
              </a:rPr>
              <a:t>, </a:t>
            </a:r>
            <a:r>
              <a:rPr lang="en-US" sz="1200" dirty="0" err="1">
                <a:effectLst/>
              </a:rPr>
              <a:t>calidad</a:t>
            </a:r>
            <a:r>
              <a:rPr lang="en-US" sz="1200" dirty="0">
                <a:effectLst/>
              </a:rPr>
              <a:t> del </a:t>
            </a:r>
            <a:r>
              <a:rPr lang="en-US" sz="1200" dirty="0" err="1">
                <a:effectLst/>
              </a:rPr>
              <a:t>explosivo</a:t>
            </a:r>
            <a:r>
              <a:rPr lang="en-US" sz="1200" dirty="0">
                <a:effectLst/>
              </a:rPr>
              <a:t>, </a:t>
            </a:r>
            <a:r>
              <a:rPr lang="en-US" sz="1200" dirty="0" err="1">
                <a:effectLst/>
              </a:rPr>
              <a:t>manejo</a:t>
            </a:r>
            <a:r>
              <a:rPr lang="en-US" sz="1200" dirty="0">
                <a:effectLst/>
              </a:rPr>
              <a:t>, </a:t>
            </a:r>
            <a:r>
              <a:rPr lang="en-US" sz="1200" dirty="0" err="1">
                <a:effectLst/>
              </a:rPr>
              <a:t>transporte</a:t>
            </a:r>
            <a:r>
              <a:rPr lang="en-US" sz="1200" dirty="0">
                <a:effectLst/>
              </a:rPr>
              <a:t>, etc.). En </a:t>
            </a:r>
            <a:r>
              <a:rPr lang="en-US" sz="1200" dirty="0" err="1">
                <a:effectLst/>
              </a:rPr>
              <a:t>este</a:t>
            </a:r>
            <a:r>
              <a:rPr lang="en-US" sz="1200" dirty="0">
                <a:effectLst/>
              </a:rPr>
              <a:t> </a:t>
            </a:r>
            <a:r>
              <a:rPr lang="en-US" sz="1200" dirty="0" err="1">
                <a:effectLst/>
              </a:rPr>
              <a:t>caso</a:t>
            </a:r>
            <a:r>
              <a:rPr lang="en-US" sz="1200" dirty="0">
                <a:effectLst/>
              </a:rPr>
              <a:t> la mala </a:t>
            </a:r>
            <a:r>
              <a:rPr lang="en-US" sz="1200" dirty="0" err="1">
                <a:effectLst/>
              </a:rPr>
              <a:t>calidad</a:t>
            </a:r>
            <a:r>
              <a:rPr lang="en-US" sz="1200" dirty="0">
                <a:effectLst/>
              </a:rPr>
              <a:t> de </a:t>
            </a:r>
            <a:r>
              <a:rPr lang="en-US" sz="1200" dirty="0" err="1">
                <a:effectLst/>
              </a:rPr>
              <a:t>los</a:t>
            </a:r>
            <a:r>
              <a:rPr lang="en-US" sz="1200" dirty="0">
                <a:effectLst/>
              </a:rPr>
              <a:t> </a:t>
            </a:r>
            <a:r>
              <a:rPr lang="en-US" sz="1200" dirty="0" err="1">
                <a:effectLst/>
              </a:rPr>
              <a:t>suministros</a:t>
            </a:r>
            <a:r>
              <a:rPr lang="en-US" sz="1200" dirty="0">
                <a:effectLst/>
              </a:rPr>
              <a:t> </a:t>
            </a:r>
            <a:r>
              <a:rPr lang="en-US" sz="1200" dirty="0" err="1">
                <a:effectLst/>
              </a:rPr>
              <a:t>puede</a:t>
            </a:r>
            <a:r>
              <a:rPr lang="en-US" sz="1200" dirty="0">
                <a:effectLst/>
              </a:rPr>
              <a:t> </a:t>
            </a:r>
            <a:r>
              <a:rPr lang="en-US" sz="1200" dirty="0" err="1">
                <a:effectLst/>
              </a:rPr>
              <a:t>generar</a:t>
            </a:r>
            <a:r>
              <a:rPr lang="en-US" sz="1200" dirty="0">
                <a:effectLst/>
              </a:rPr>
              <a:t> no solo un </a:t>
            </a:r>
            <a:r>
              <a:rPr lang="en-US" sz="1200" dirty="0" err="1">
                <a:effectLst/>
              </a:rPr>
              <a:t>problema</a:t>
            </a:r>
            <a:r>
              <a:rPr lang="en-US" sz="1200" dirty="0">
                <a:effectLst/>
              </a:rPr>
              <a:t> de </a:t>
            </a:r>
            <a:r>
              <a:rPr lang="en-US" sz="1200" dirty="0" err="1">
                <a:effectLst/>
              </a:rPr>
              <a:t>operación</a:t>
            </a:r>
            <a:r>
              <a:rPr lang="en-US" sz="1200" dirty="0">
                <a:effectLst/>
              </a:rPr>
              <a:t> </a:t>
            </a:r>
            <a:r>
              <a:rPr lang="en-US" sz="1200" dirty="0" err="1">
                <a:effectLst/>
              </a:rPr>
              <a:t>sino</a:t>
            </a:r>
            <a:r>
              <a:rPr lang="en-US" sz="1200" dirty="0">
                <a:effectLst/>
              </a:rPr>
              <a:t> que </a:t>
            </a:r>
            <a:r>
              <a:rPr lang="en-US" sz="1200" dirty="0" err="1">
                <a:effectLst/>
              </a:rPr>
              <a:t>puede</a:t>
            </a:r>
            <a:r>
              <a:rPr lang="en-US" sz="1200" dirty="0">
                <a:effectLst/>
              </a:rPr>
              <a:t> </a:t>
            </a:r>
            <a:r>
              <a:rPr lang="en-US" sz="1200" dirty="0" err="1">
                <a:effectLst/>
              </a:rPr>
              <a:t>desencadenar</a:t>
            </a:r>
            <a:r>
              <a:rPr lang="en-US" sz="1200" dirty="0">
                <a:effectLst/>
              </a:rPr>
              <a:t> </a:t>
            </a:r>
            <a:r>
              <a:rPr lang="en-US" sz="1200" dirty="0" err="1">
                <a:effectLst/>
              </a:rPr>
              <a:t>accidentes</a:t>
            </a:r>
            <a:r>
              <a:rPr lang="en-US" sz="1200" dirty="0">
                <a:effectLst/>
              </a:rPr>
              <a:t> con </a:t>
            </a:r>
            <a:r>
              <a:rPr lang="en-US" sz="1200" dirty="0" err="1">
                <a:effectLst/>
              </a:rPr>
              <a:t>pérdida</a:t>
            </a:r>
            <a:r>
              <a:rPr lang="en-US" sz="1200" dirty="0">
                <a:effectLst/>
              </a:rPr>
              <a:t> de </a:t>
            </a:r>
            <a:r>
              <a:rPr lang="en-US" sz="1200" dirty="0" err="1">
                <a:effectLst/>
              </a:rPr>
              <a:t>vidas</a:t>
            </a:r>
            <a:r>
              <a:rPr lang="en-US" sz="1200" dirty="0">
                <a:effectLst/>
              </a:rPr>
              <a:t>.</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200" b="1" dirty="0">
                <a:effectLst/>
              </a:rPr>
              <a:t> </a:t>
            </a:r>
            <a:r>
              <a:rPr lang="en-US" sz="1200" b="1" dirty="0" err="1">
                <a:effectLst/>
              </a:rPr>
              <a:t>Carguío</a:t>
            </a:r>
            <a:r>
              <a:rPr lang="en-US" sz="1200" b="1" dirty="0">
                <a:effectLst/>
              </a:rPr>
              <a:t> y </a:t>
            </a:r>
            <a:r>
              <a:rPr lang="en-US" sz="1200" b="1" dirty="0" err="1">
                <a:effectLst/>
              </a:rPr>
              <a:t>Transporte</a:t>
            </a:r>
            <a:r>
              <a:rPr lang="en-US" sz="1200" b="1" dirty="0">
                <a:effectLst/>
              </a:rPr>
              <a:t>:</a:t>
            </a:r>
            <a:endParaRPr lang="en-US" sz="1200" dirty="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1200" dirty="0">
                <a:effectLst/>
              </a:rPr>
              <a:t>	El </a:t>
            </a:r>
            <a:r>
              <a:rPr lang="en-US" sz="1200" dirty="0" err="1">
                <a:effectLst/>
              </a:rPr>
              <a:t>carguío</a:t>
            </a:r>
            <a:r>
              <a:rPr lang="en-US" sz="1200" dirty="0">
                <a:effectLst/>
              </a:rPr>
              <a:t> es </a:t>
            </a:r>
            <a:r>
              <a:rPr lang="en-US" sz="1200" dirty="0" err="1">
                <a:effectLst/>
              </a:rPr>
              <a:t>el</a:t>
            </a:r>
            <a:r>
              <a:rPr lang="en-US" sz="1200" dirty="0">
                <a:effectLst/>
              </a:rPr>
              <a:t> primer </a:t>
            </a:r>
            <a:r>
              <a:rPr lang="en-US" sz="1200" dirty="0" err="1">
                <a:effectLst/>
              </a:rPr>
              <a:t>cliente</a:t>
            </a:r>
            <a:r>
              <a:rPr lang="en-US" sz="1200" dirty="0">
                <a:effectLst/>
              </a:rPr>
              <a:t> de la </a:t>
            </a:r>
            <a:r>
              <a:rPr lang="en-US" sz="1200" dirty="0" err="1"/>
              <a:t>vol</a:t>
            </a:r>
            <a:r>
              <a:rPr lang="en-US" sz="1200" dirty="0" err="1">
                <a:effectLst/>
              </a:rPr>
              <a:t>adura</a:t>
            </a:r>
            <a:r>
              <a:rPr lang="en-US" sz="1200" dirty="0">
                <a:effectLst/>
              </a:rPr>
              <a:t>, es </a:t>
            </a:r>
            <a:r>
              <a:rPr lang="en-US" sz="1200" dirty="0" err="1">
                <a:effectLst/>
              </a:rPr>
              <a:t>el</a:t>
            </a:r>
            <a:r>
              <a:rPr lang="en-US" sz="1200" dirty="0">
                <a:effectLst/>
              </a:rPr>
              <a:t> que se las </a:t>
            </a:r>
            <a:r>
              <a:rPr lang="en-US" sz="1200" dirty="0" err="1">
                <a:effectLst/>
              </a:rPr>
              <a:t>tendrá</a:t>
            </a:r>
            <a:r>
              <a:rPr lang="en-US" sz="1200" dirty="0">
                <a:effectLst/>
              </a:rPr>
              <a:t> que </a:t>
            </a:r>
            <a:r>
              <a:rPr lang="en-US" sz="1200" dirty="0" err="1">
                <a:effectLst/>
              </a:rPr>
              <a:t>arreglar</a:t>
            </a:r>
            <a:r>
              <a:rPr lang="en-US" sz="1200" dirty="0">
                <a:effectLst/>
              </a:rPr>
              <a:t> para manipular </a:t>
            </a:r>
            <a:r>
              <a:rPr lang="en-US" sz="1200" dirty="0" err="1">
                <a:effectLst/>
              </a:rPr>
              <a:t>el</a:t>
            </a:r>
            <a:r>
              <a:rPr lang="en-US" sz="1200" dirty="0">
                <a:effectLst/>
              </a:rPr>
              <a:t> material </a:t>
            </a:r>
            <a:r>
              <a:rPr lang="en-US" sz="1200" dirty="0" err="1"/>
              <a:t>vol</a:t>
            </a:r>
            <a:r>
              <a:rPr lang="en-US" sz="1200" dirty="0" err="1">
                <a:effectLst/>
              </a:rPr>
              <a:t>ado</a:t>
            </a:r>
            <a:r>
              <a:rPr lang="en-US" sz="1200" dirty="0">
                <a:effectLst/>
              </a:rPr>
              <a:t> y </a:t>
            </a:r>
            <a:r>
              <a:rPr lang="en-US" sz="1200" dirty="0" err="1">
                <a:effectLst/>
              </a:rPr>
              <a:t>si</a:t>
            </a:r>
            <a:r>
              <a:rPr lang="en-US" sz="1200" dirty="0">
                <a:effectLst/>
              </a:rPr>
              <a:t> </a:t>
            </a:r>
            <a:r>
              <a:rPr lang="en-US" sz="1200" dirty="0" err="1">
                <a:effectLst/>
              </a:rPr>
              <a:t>este</a:t>
            </a:r>
            <a:r>
              <a:rPr lang="en-US" sz="1200" dirty="0">
                <a:effectLst/>
              </a:rPr>
              <a:t> material no </a:t>
            </a:r>
            <a:r>
              <a:rPr lang="en-US" sz="1200" dirty="0" err="1">
                <a:effectLst/>
              </a:rPr>
              <a:t>cumple</a:t>
            </a:r>
            <a:r>
              <a:rPr lang="en-US" sz="1200" dirty="0">
                <a:effectLst/>
              </a:rPr>
              <a:t> con las </a:t>
            </a:r>
            <a:r>
              <a:rPr lang="en-US" sz="1200" dirty="0" err="1">
                <a:effectLst/>
              </a:rPr>
              <a:t>características</a:t>
            </a:r>
            <a:r>
              <a:rPr lang="en-US" sz="1200" dirty="0">
                <a:effectLst/>
              </a:rPr>
              <a:t> </a:t>
            </a:r>
            <a:r>
              <a:rPr lang="en-US" sz="1200" dirty="0" err="1">
                <a:effectLst/>
              </a:rPr>
              <a:t>apropiadas</a:t>
            </a:r>
            <a:r>
              <a:rPr lang="en-US" sz="1200" dirty="0">
                <a:effectLst/>
              </a:rPr>
              <a:t> (</a:t>
            </a:r>
            <a:r>
              <a:rPr lang="en-US" sz="1200" dirty="0" err="1">
                <a:effectLst/>
              </a:rPr>
              <a:t>granulometría</a:t>
            </a:r>
            <a:r>
              <a:rPr lang="en-US" sz="1200" dirty="0">
                <a:effectLst/>
              </a:rPr>
              <a:t>, </a:t>
            </a:r>
            <a:r>
              <a:rPr lang="en-US" sz="1200" dirty="0" err="1">
                <a:effectLst/>
              </a:rPr>
              <a:t>geometría</a:t>
            </a:r>
            <a:r>
              <a:rPr lang="en-US" sz="1200" dirty="0">
                <a:effectLst/>
              </a:rPr>
              <a:t> de la ola de </a:t>
            </a:r>
            <a:r>
              <a:rPr lang="en-US" sz="1200" dirty="0" err="1">
                <a:effectLst/>
              </a:rPr>
              <a:t>escombros</a:t>
            </a:r>
            <a:r>
              <a:rPr lang="en-US" sz="1200" dirty="0">
                <a:effectLst/>
              </a:rPr>
              <a:t>, </a:t>
            </a:r>
            <a:r>
              <a:rPr lang="en-US" sz="1200" dirty="0" err="1">
                <a:effectLst/>
              </a:rPr>
              <a:t>estado</a:t>
            </a:r>
            <a:r>
              <a:rPr lang="en-US" sz="1200" dirty="0">
                <a:effectLst/>
              </a:rPr>
              <a:t> del </a:t>
            </a:r>
            <a:r>
              <a:rPr lang="en-US" sz="1200" dirty="0" err="1">
                <a:effectLst/>
              </a:rPr>
              <a:t>piso</a:t>
            </a:r>
            <a:r>
              <a:rPr lang="en-US" sz="1200" dirty="0">
                <a:effectLst/>
              </a:rPr>
              <a:t>, etc.), la </a:t>
            </a:r>
            <a:r>
              <a:rPr lang="en-US" sz="1200" dirty="0" err="1">
                <a:effectLst/>
              </a:rPr>
              <a:t>operación</a:t>
            </a:r>
            <a:r>
              <a:rPr lang="en-US" sz="1200" dirty="0">
                <a:effectLst/>
              </a:rPr>
              <a:t> del </a:t>
            </a:r>
            <a:r>
              <a:rPr lang="en-US" sz="1200" dirty="0" err="1">
                <a:effectLst/>
              </a:rPr>
              <a:t>carguío</a:t>
            </a:r>
            <a:r>
              <a:rPr lang="en-US" sz="1200" dirty="0">
                <a:effectLst/>
              </a:rPr>
              <a:t> se </a:t>
            </a:r>
            <a:r>
              <a:rPr lang="en-US" sz="1200" dirty="0" err="1">
                <a:effectLst/>
              </a:rPr>
              <a:t>verá</a:t>
            </a:r>
            <a:r>
              <a:rPr lang="en-US" sz="1200" dirty="0">
                <a:effectLst/>
              </a:rPr>
              <a:t> </a:t>
            </a:r>
            <a:r>
              <a:rPr lang="en-US" sz="1200" dirty="0" err="1">
                <a:effectLst/>
              </a:rPr>
              <a:t>severamente</a:t>
            </a:r>
            <a:r>
              <a:rPr lang="en-US" sz="1200" dirty="0">
                <a:effectLst/>
              </a:rPr>
              <a:t> </a:t>
            </a:r>
            <a:r>
              <a:rPr lang="en-US" sz="1200" dirty="0" err="1">
                <a:effectLst/>
              </a:rPr>
              <a:t>afectada</a:t>
            </a:r>
            <a:r>
              <a:rPr lang="en-US" sz="1200" dirty="0">
                <a:effectLst/>
              </a:rPr>
              <a:t> (</a:t>
            </a:r>
            <a:r>
              <a:rPr lang="en-US" sz="1200" dirty="0" err="1">
                <a:effectLst/>
              </a:rPr>
              <a:t>incremento</a:t>
            </a:r>
            <a:r>
              <a:rPr lang="en-US" sz="1200" dirty="0">
                <a:effectLst/>
              </a:rPr>
              <a:t> de </a:t>
            </a:r>
            <a:r>
              <a:rPr lang="en-US" sz="1200" dirty="0" err="1">
                <a:effectLst/>
              </a:rPr>
              <a:t>costos</a:t>
            </a:r>
            <a:r>
              <a:rPr lang="en-US" sz="1200" dirty="0">
                <a:effectLst/>
              </a:rPr>
              <a:t> y </a:t>
            </a:r>
            <a:r>
              <a:rPr lang="en-US" sz="1200" dirty="0" err="1">
                <a:effectLst/>
              </a:rPr>
              <a:t>daños</a:t>
            </a:r>
            <a:r>
              <a:rPr lang="en-US" sz="1200" dirty="0">
                <a:effectLst/>
              </a:rPr>
              <a:t> </a:t>
            </a:r>
            <a:r>
              <a:rPr lang="en-US" sz="1200" dirty="0" err="1">
                <a:effectLst/>
              </a:rPr>
              <a:t>en</a:t>
            </a:r>
            <a:r>
              <a:rPr lang="en-US" sz="1200" dirty="0">
                <a:effectLst/>
              </a:rPr>
              <a:t> </a:t>
            </a:r>
            <a:r>
              <a:rPr lang="en-US" sz="1200" dirty="0" err="1">
                <a:effectLst/>
              </a:rPr>
              <a:t>equipos</a:t>
            </a:r>
            <a:r>
              <a:rPr lang="en-US" sz="1200" dirty="0">
                <a:effectLst/>
              </a:rPr>
              <a:t>), </a:t>
            </a:r>
            <a:r>
              <a:rPr lang="en-US" sz="1200" dirty="0" err="1">
                <a:effectLst/>
              </a:rPr>
              <a:t>así</a:t>
            </a:r>
            <a:r>
              <a:rPr lang="en-US" sz="1200" dirty="0">
                <a:effectLst/>
              </a:rPr>
              <a:t> </a:t>
            </a:r>
            <a:r>
              <a:rPr lang="en-US" sz="1200" dirty="0" err="1">
                <a:effectLst/>
              </a:rPr>
              <a:t>mismo</a:t>
            </a:r>
            <a:r>
              <a:rPr lang="en-US" sz="1200" dirty="0">
                <a:effectLst/>
              </a:rPr>
              <a:t> </a:t>
            </a:r>
            <a:r>
              <a:rPr lang="en-US" sz="1200" dirty="0" err="1">
                <a:effectLst/>
              </a:rPr>
              <a:t>el</a:t>
            </a:r>
            <a:r>
              <a:rPr lang="en-US" sz="1200" dirty="0">
                <a:effectLst/>
              </a:rPr>
              <a:t> </a:t>
            </a:r>
            <a:r>
              <a:rPr lang="en-US" sz="1200" dirty="0" err="1">
                <a:effectLst/>
              </a:rPr>
              <a:t>transporte</a:t>
            </a:r>
            <a:r>
              <a:rPr lang="en-US" sz="1200" dirty="0">
                <a:effectLst/>
              </a:rPr>
              <a:t> </a:t>
            </a:r>
            <a:r>
              <a:rPr lang="en-US" sz="1200" dirty="0" err="1">
                <a:effectLst/>
              </a:rPr>
              <a:t>será</a:t>
            </a:r>
            <a:r>
              <a:rPr lang="en-US" sz="1200" dirty="0">
                <a:effectLst/>
              </a:rPr>
              <a:t> </a:t>
            </a:r>
            <a:r>
              <a:rPr lang="en-US" sz="1200" dirty="0" err="1">
                <a:effectLst/>
              </a:rPr>
              <a:t>afectado</a:t>
            </a:r>
            <a:r>
              <a:rPr lang="en-US" sz="1200" dirty="0">
                <a:effectLst/>
              </a:rPr>
              <a:t> al </a:t>
            </a:r>
            <a:r>
              <a:rPr lang="en-US" sz="1200" dirty="0" err="1">
                <a:effectLst/>
              </a:rPr>
              <a:t>bajar</a:t>
            </a:r>
            <a:r>
              <a:rPr lang="en-US" sz="1200" dirty="0">
                <a:effectLst/>
              </a:rPr>
              <a:t> sus </a:t>
            </a:r>
            <a:r>
              <a:rPr lang="en-US" sz="1200" dirty="0" err="1">
                <a:effectLst/>
              </a:rPr>
              <a:t>rendimientos</a:t>
            </a:r>
            <a:r>
              <a:rPr lang="en-US" sz="1200" dirty="0">
                <a:effectLst/>
              </a:rPr>
              <a:t> (</a:t>
            </a:r>
            <a:r>
              <a:rPr lang="en-US" sz="1200" dirty="0" err="1">
                <a:effectLst/>
              </a:rPr>
              <a:t>ciclo</a:t>
            </a:r>
            <a:r>
              <a:rPr lang="en-US" sz="1200" dirty="0">
                <a:effectLst/>
              </a:rPr>
              <a:t> de </a:t>
            </a:r>
            <a:r>
              <a:rPr lang="en-US" sz="1200" dirty="0" err="1">
                <a:effectLst/>
              </a:rPr>
              <a:t>carguío</a:t>
            </a:r>
            <a:r>
              <a:rPr lang="en-US" sz="1200" dirty="0">
                <a:effectLst/>
              </a:rPr>
              <a:t> mayor) y </a:t>
            </a:r>
            <a:r>
              <a:rPr lang="en-US" sz="1200" dirty="0" err="1">
                <a:effectLst/>
              </a:rPr>
              <a:t>podrá</a:t>
            </a:r>
            <a:r>
              <a:rPr lang="en-US" sz="1200" dirty="0">
                <a:effectLst/>
              </a:rPr>
              <a:t> </a:t>
            </a:r>
            <a:r>
              <a:rPr lang="en-US" sz="1200" dirty="0" err="1">
                <a:effectLst/>
              </a:rPr>
              <a:t>sufrir</a:t>
            </a:r>
            <a:r>
              <a:rPr lang="en-US" sz="1200" dirty="0">
                <a:effectLst/>
              </a:rPr>
              <a:t> </a:t>
            </a:r>
            <a:r>
              <a:rPr lang="en-US" sz="1200" dirty="0" err="1">
                <a:effectLst/>
              </a:rPr>
              <a:t>daños</a:t>
            </a:r>
            <a:r>
              <a:rPr lang="en-US" sz="1200" dirty="0">
                <a:effectLst/>
              </a:rPr>
              <a:t> al ser </a:t>
            </a:r>
            <a:r>
              <a:rPr lang="en-US" sz="1200" dirty="0" err="1">
                <a:effectLst/>
              </a:rPr>
              <a:t>cargado</a:t>
            </a:r>
            <a:r>
              <a:rPr lang="en-US" sz="1200" dirty="0">
                <a:effectLst/>
              </a:rPr>
              <a:t> con material de mayor </a:t>
            </a:r>
            <a:r>
              <a:rPr lang="en-US" sz="1200" dirty="0" err="1">
                <a:effectLst/>
              </a:rPr>
              <a:t>tamaño</a:t>
            </a:r>
            <a:r>
              <a:rPr lang="en-US" sz="1200" dirty="0">
                <a:effectLst/>
              </a:rPr>
              <a:t> que lo ideal (</a:t>
            </a:r>
            <a:r>
              <a:rPr lang="en-US" sz="1200" dirty="0" err="1">
                <a:effectLst/>
              </a:rPr>
              <a:t>colpas</a:t>
            </a:r>
            <a:r>
              <a:rPr lang="en-US" sz="1200" dirty="0">
                <a:effectLst/>
              </a:rPr>
              <a:t>).</a:t>
            </a:r>
            <a:r>
              <a:rPr lang="en-US" sz="1200" b="1" dirty="0">
                <a:effectLst/>
              </a:rPr>
              <a:t> </a:t>
            </a:r>
            <a:endParaRPr lang="en-US" sz="1200" dirty="0">
              <a:effectLst/>
            </a:endParaRPr>
          </a:p>
        </p:txBody>
      </p:sp>
    </p:spTree>
    <p:extLst>
      <p:ext uri="{BB962C8B-B14F-4D97-AF65-F5344CB8AC3E}">
        <p14:creationId xmlns:p14="http://schemas.microsoft.com/office/powerpoint/2010/main" val="108368388"/>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C161D-8DCD-44DD-9313-B5A1AE2F2946}"/>
              </a:ext>
            </a:extLst>
          </p:cNvPr>
          <p:cNvSpPr>
            <a:spLocks noGrp="1"/>
          </p:cNvSpPr>
          <p:nvPr>
            <p:ph type="title"/>
          </p:nvPr>
        </p:nvSpPr>
        <p:spPr>
          <a:xfrm>
            <a:off x="808638" y="386930"/>
            <a:ext cx="9236700" cy="1188950"/>
          </a:xfrm>
        </p:spPr>
        <p:txBody>
          <a:bodyPr vert="horz" lIns="91440" tIns="45720" rIns="91440" bIns="45720" rtlCol="0" anchor="b">
            <a:normAutofit/>
          </a:bodyPr>
          <a:lstStyle/>
          <a:p>
            <a:pPr>
              <a:tabLst>
                <a:tab pos="900430" algn="l"/>
                <a:tab pos="1620520" algn="l"/>
              </a:tabLst>
            </a:pPr>
            <a:r>
              <a:rPr lang="en-US" sz="3000" b="1" u="sng" kern="1200">
                <a:solidFill>
                  <a:schemeClr val="tx1"/>
                </a:solidFill>
                <a:effectLst/>
                <a:latin typeface="+mj-lt"/>
                <a:ea typeface="+mj-ea"/>
                <a:cs typeface="+mj-cs"/>
              </a:rPr>
              <a:t>Algunas relaciones específicas entre proveedores y clientes</a:t>
            </a:r>
            <a:br>
              <a:rPr lang="en-US" sz="3000" b="1" kern="1200">
                <a:solidFill>
                  <a:schemeClr val="tx1"/>
                </a:solidFill>
                <a:effectLst/>
                <a:latin typeface="+mj-lt"/>
                <a:ea typeface="+mj-ea"/>
                <a:cs typeface="+mj-cs"/>
              </a:rPr>
            </a:br>
            <a:r>
              <a:rPr lang="en-US" sz="3000" b="1" u="sng" kern="1200">
                <a:solidFill>
                  <a:schemeClr val="tx1"/>
                </a:solidFill>
                <a:effectLst/>
                <a:latin typeface="+mj-lt"/>
                <a:ea typeface="+mj-ea"/>
                <a:cs typeface="+mj-cs"/>
              </a:rPr>
              <a:t>para el proceso productivo de </a:t>
            </a:r>
            <a:r>
              <a:rPr lang="en-US" sz="3000" b="1" u="sng" kern="1200">
                <a:solidFill>
                  <a:schemeClr val="tx1"/>
                </a:solidFill>
                <a:latin typeface="+mj-lt"/>
                <a:ea typeface="+mj-ea"/>
                <a:cs typeface="+mj-cs"/>
              </a:rPr>
              <a:t>voladura</a:t>
            </a:r>
            <a:r>
              <a:rPr lang="en-US" sz="3000" b="1" u="sng" kern="1200">
                <a:solidFill>
                  <a:schemeClr val="tx1"/>
                </a:solidFill>
                <a:effectLst/>
                <a:latin typeface="+mj-lt"/>
                <a:ea typeface="+mj-ea"/>
                <a:cs typeface="+mj-cs"/>
              </a:rPr>
              <a:t>.</a:t>
            </a:r>
            <a:endParaRPr lang="en-US" sz="3000" b="1" kern="1200">
              <a:solidFill>
                <a:schemeClr val="tx1"/>
              </a:solidFill>
              <a:effectLst/>
              <a:latin typeface="+mj-lt"/>
              <a:ea typeface="+mj-ea"/>
              <a:cs typeface="+mj-cs"/>
            </a:endParaRPr>
          </a:p>
        </p:txBody>
      </p:sp>
      <p:sp>
        <p:nvSpPr>
          <p:cNvPr id="7" name="Marcador de fecha 6">
            <a:extLst>
              <a:ext uri="{FF2B5EF4-FFF2-40B4-BE49-F238E27FC236}">
                <a16:creationId xmlns:a16="http://schemas.microsoft.com/office/drawing/2014/main" id="{ABAF2497-9524-4867-B34E-898AB9F3C173}"/>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0F34CE16-C7A3-4AE9-BD72-896462956CE4}" type="datetime1">
              <a:rPr lang="en-US"/>
              <a:pPr>
                <a:spcAft>
                  <a:spcPts val="600"/>
                </a:spcAft>
              </a:pPr>
              <a:t>11/8/2023</a:t>
            </a:fld>
            <a:endParaRPr lang="en-US"/>
          </a:p>
        </p:txBody>
      </p:sp>
      <p:sp>
        <p:nvSpPr>
          <p:cNvPr id="4" name="Marcador de número de diapositiva 3">
            <a:extLst>
              <a:ext uri="{FF2B5EF4-FFF2-40B4-BE49-F238E27FC236}">
                <a16:creationId xmlns:a16="http://schemas.microsoft.com/office/drawing/2014/main" id="{A84E8F86-2165-4CF2-97FD-676EF5C86591}"/>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a:pPr>
                <a:spcAft>
                  <a:spcPts val="600"/>
                </a:spcAft>
              </a:pPr>
              <a:t>45</a:t>
            </a:fld>
            <a:endParaRPr lang="en-US"/>
          </a:p>
        </p:txBody>
      </p:sp>
      <p:sp>
        <p:nvSpPr>
          <p:cNvPr id="5" name="CuadroTexto 4">
            <a:extLst>
              <a:ext uri="{FF2B5EF4-FFF2-40B4-BE49-F238E27FC236}">
                <a16:creationId xmlns:a16="http://schemas.microsoft.com/office/drawing/2014/main" id="{05299299-1909-4E59-837D-F22916D332E9}"/>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b="1">
                <a:effectLst/>
              </a:rPr>
              <a:t>Chancado:</a:t>
            </a:r>
            <a:endParaRPr lang="en-US" sz="80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a:effectLst/>
              </a:rPr>
              <a:t>	El chancado recibe el mineral de la mina y tendrá que realizar la primera etapa de conminución asistida por equipos, los cuales necesitarán cumplir con ciertos requisitos de operación (granulometría adecuada). El primer proceso de conminución se realiza en la tronadura, y debe ser tal que el material que llegue al chancado sea capaz de ser procesado por este, si no es así se tendrá que realizar reducción secundaria del sobre tamaño, es decir aumentar los costos de operación si es que el mineral que llega al chancado tiene una gran fracción de grueso.</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b="1">
                <a:effectLst/>
              </a:rPr>
              <a:t> Costos:</a:t>
            </a:r>
            <a:endParaRPr lang="en-US" sz="80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a:effectLst/>
              </a:rPr>
              <a:t>	Uno de los principales afectados con el resultado de la </a:t>
            </a:r>
            <a:r>
              <a:rPr lang="en-US" sz="800"/>
              <a:t>vol</a:t>
            </a:r>
            <a:r>
              <a:rPr lang="en-US" sz="800">
                <a:effectLst/>
              </a:rPr>
              <a:t>adura es el ítem de costos, ya que hemos visto que un mal resultado de la tronadura desencadena muchos problemas en operaciones posteriores, bajando sus rendimientos y por ende incrementando los costos.</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a:effectLst/>
              </a:rPr>
              <a:t> 	Es importante destacar que al incrementar los costos de la </a:t>
            </a:r>
            <a:r>
              <a:rPr lang="en-US" sz="800"/>
              <a:t>vol</a:t>
            </a:r>
            <a:r>
              <a:rPr lang="en-US" sz="800">
                <a:effectLst/>
              </a:rPr>
              <a:t>adura se puedan bajar los costos globales de la mina, y que tendremos que establecer el límite de ello realizando una evaluación permanente de estos.</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b="1">
                <a:effectLst/>
              </a:rPr>
              <a:t> Geometría y Geomecánica:</a:t>
            </a:r>
            <a:endParaRPr lang="en-US" sz="80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a:effectLst/>
              </a:rPr>
              <a:t>	Debe tomarse en cuenta que la envergadura de la </a:t>
            </a:r>
            <a:r>
              <a:rPr lang="en-US" sz="800"/>
              <a:t>vol</a:t>
            </a:r>
            <a:r>
              <a:rPr lang="en-US" sz="800">
                <a:effectLst/>
              </a:rPr>
              <a:t>adura puede generar problemas geomecánicos inmediatos o a largo plazo en la estabilidad de mina, por lo que la relación entre la tronadura y la geomecánica es directa y de gran importancia.</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a:effectLst/>
              </a:rPr>
              <a:t>	La geometría de la explotación también tendrá relación con la </a:t>
            </a:r>
            <a:r>
              <a:rPr lang="en-US" sz="800"/>
              <a:t>vol</a:t>
            </a:r>
            <a:r>
              <a:rPr lang="en-US" sz="800">
                <a:effectLst/>
              </a:rPr>
              <a:t>adura, la geometría de la tronadura va entregando el avance topográfico periódico de la explotación, la cual permitirá ir evaluando el cumplimiento de la geometría final.</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b="1">
                <a:effectLst/>
              </a:rPr>
              <a:t> Características del material:</a:t>
            </a:r>
            <a:endParaRPr lang="en-US" sz="80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a:effectLst/>
              </a:rPr>
              <a:t>	En función de las características del material se diseñará la </a:t>
            </a:r>
            <a:r>
              <a:rPr lang="en-US" sz="800"/>
              <a:t>vol</a:t>
            </a:r>
            <a:r>
              <a:rPr lang="en-US" sz="800">
                <a:effectLst/>
              </a:rPr>
              <a:t>adura, ya que los resultados requeridos por los procesos posteriores pueden estar definidos (en cuanto a granulometría, geometría de la ola de escombros, por ejemplo), pero el material a ser tronado puede ser diferente cada vez y por ello requerirá un análisis previo de las características particulares del sector a tronar.</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a:effectLst/>
              </a:rPr>
              <a:t> </a:t>
            </a:r>
            <a:r>
              <a:rPr lang="en-US" sz="800" b="1">
                <a:effectLst/>
              </a:rPr>
              <a:t>Seguridad, Salud y Medio Ambiente:</a:t>
            </a:r>
            <a:endParaRPr lang="en-US" sz="800">
              <a:effectLst/>
            </a:endParaRP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a:effectLst/>
              </a:rPr>
              <a:t>	Ya mencionamos que este proceso es de alto riesgo, por lo que debe llevarse un adecuado y estricto control de los insumos y del personal involucrado en este proceso.</a:t>
            </a:r>
          </a:p>
          <a:p>
            <a:pPr indent="-228600">
              <a:lnSpc>
                <a:spcPct val="90000"/>
              </a:lnSpc>
              <a:spcBef>
                <a:spcPts val="700"/>
              </a:spcBef>
              <a:buClr>
                <a:schemeClr val="tx2"/>
              </a:buClr>
              <a:buFont typeface="Arial" panose="020B0604020202020204" pitchFamily="34" charset="0"/>
              <a:buChar char="•"/>
              <a:tabLst>
                <a:tab pos="450215" algn="l"/>
                <a:tab pos="900430" algn="l"/>
                <a:tab pos="1620520" algn="l"/>
              </a:tabLst>
            </a:pPr>
            <a:r>
              <a:rPr lang="en-US" sz="800">
                <a:effectLst/>
              </a:rPr>
              <a:t>	En lo que medio ambiente se refiere, principalmente se generan problemas de vibraciones, ruido y generación de polvo en suspensión, lo cual de una u otra manera deberá ser controlado.</a:t>
            </a:r>
          </a:p>
        </p:txBody>
      </p:sp>
    </p:spTree>
    <p:extLst>
      <p:ext uri="{BB962C8B-B14F-4D97-AF65-F5344CB8AC3E}">
        <p14:creationId xmlns:p14="http://schemas.microsoft.com/office/powerpoint/2010/main" val="158228487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3 CuadroTexto">
            <a:extLst>
              <a:ext uri="{FF2B5EF4-FFF2-40B4-BE49-F238E27FC236}">
                <a16:creationId xmlns:a16="http://schemas.microsoft.com/office/drawing/2014/main" id="{28F1D747-DE0B-448B-8412-35218D2F1D2F}"/>
              </a:ext>
            </a:extLst>
          </p:cNvPr>
          <p:cNvSpPr txBox="1"/>
          <p:nvPr/>
        </p:nvSpPr>
        <p:spPr bwMode="auto">
          <a:xfrm>
            <a:off x="7332772" y="1911832"/>
            <a:ext cx="4282984" cy="3511943"/>
          </a:xfrm>
          <a:prstGeom prst="rect">
            <a:avLst/>
          </a:prstGeom>
        </p:spPr>
        <p:txBody>
          <a:bodyPr vert="horz" lIns="91440" tIns="45720" rIns="91440" bIns="45720" rtlCol="0" anchor="ctr">
            <a:normAutofit/>
          </a:bodyPr>
          <a:lstStyle/>
          <a:p>
            <a:pPr indent="-228600">
              <a:lnSpc>
                <a:spcPct val="90000"/>
              </a:lnSpc>
              <a:spcBef>
                <a:spcPct val="0"/>
              </a:spcBef>
              <a:spcAft>
                <a:spcPts val="600"/>
              </a:spcAft>
              <a:buFont typeface="Arial" panose="020B0604020202020204" pitchFamily="34" charset="0"/>
              <a:buChar char="•"/>
              <a:defRPr/>
            </a:pPr>
            <a:r>
              <a:rPr lang="en-US" b="1" cap="all" spc="800" dirty="0">
                <a:effectLst>
                  <a:outerShdw blurRad="38100" dist="38100" dir="2700000" algn="tl">
                    <a:srgbClr val="000000">
                      <a:alpha val="43137"/>
                    </a:srgbClr>
                  </a:outerShdw>
                </a:effectLst>
              </a:rPr>
              <a:t>EJEMPLO PRÁCTICO DE  PLAN VOLADURA</a:t>
            </a:r>
          </a:p>
        </p:txBody>
      </p:sp>
      <p:pic>
        <p:nvPicPr>
          <p:cNvPr id="5" name="Imagen 4">
            <a:extLst>
              <a:ext uri="{FF2B5EF4-FFF2-40B4-BE49-F238E27FC236}">
                <a16:creationId xmlns:a16="http://schemas.microsoft.com/office/drawing/2014/main" id="{18FCD0FC-84B2-496B-AADF-6ECE7343BB2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200000"/>
                    </a14:imgEffect>
                    <a14:imgEffect>
                      <a14:brightnessContrast bright="20000" contrast="-20000"/>
                    </a14:imgEffect>
                  </a14:imgLayer>
                </a14:imgProps>
              </a:ext>
            </a:extLst>
          </a:blip>
          <a:srcRect l="1924" t="666"/>
          <a:stretch/>
        </p:blipFill>
        <p:spPr>
          <a:xfrm>
            <a:off x="576244" y="743074"/>
            <a:ext cx="6566678" cy="5653270"/>
          </a:xfrm>
          <a:prstGeom prst="rect">
            <a:avLst/>
          </a:prstGeom>
        </p:spPr>
      </p:pic>
      <p:sp>
        <p:nvSpPr>
          <p:cNvPr id="4" name="Marcador de fecha 3">
            <a:extLst>
              <a:ext uri="{FF2B5EF4-FFF2-40B4-BE49-F238E27FC236}">
                <a16:creationId xmlns:a16="http://schemas.microsoft.com/office/drawing/2014/main" id="{4439B877-B17C-44C3-B10D-B4DBD390B997}"/>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7ABC5757-F2B6-4E7F-BE60-445622869008}" type="datetime1">
              <a:rPr lang="en-US" smtClean="0"/>
              <a:pPr>
                <a:spcAft>
                  <a:spcPts val="600"/>
                </a:spcAft>
              </a:pPr>
              <a:t>11/8/2023</a:t>
            </a:fld>
            <a:endParaRPr lang="en-US"/>
          </a:p>
        </p:txBody>
      </p:sp>
      <p:sp>
        <p:nvSpPr>
          <p:cNvPr id="3" name="Marcador de número de diapositiva 2">
            <a:extLst>
              <a:ext uri="{FF2B5EF4-FFF2-40B4-BE49-F238E27FC236}">
                <a16:creationId xmlns:a16="http://schemas.microsoft.com/office/drawing/2014/main" id="{09AE1DEC-12B5-4D22-B6E5-CFCD24249F0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46</a:t>
            </a:fld>
            <a:endParaRPr lang="en-US"/>
          </a:p>
        </p:txBody>
      </p:sp>
    </p:spTree>
    <p:extLst>
      <p:ext uri="{BB962C8B-B14F-4D97-AF65-F5344CB8AC3E}">
        <p14:creationId xmlns:p14="http://schemas.microsoft.com/office/powerpoint/2010/main" val="2176070384"/>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3 CuadroTexto">
            <a:extLst>
              <a:ext uri="{FF2B5EF4-FFF2-40B4-BE49-F238E27FC236}">
                <a16:creationId xmlns:a16="http://schemas.microsoft.com/office/drawing/2014/main" id="{28F1D747-DE0B-448B-8412-35218D2F1D2F}"/>
              </a:ext>
            </a:extLst>
          </p:cNvPr>
          <p:cNvSpPr txBox="1"/>
          <p:nvPr/>
        </p:nvSpPr>
        <p:spPr bwMode="auto">
          <a:xfrm>
            <a:off x="645066" y="2031101"/>
            <a:ext cx="4282984" cy="3511943"/>
          </a:xfrm>
          <a:prstGeom prst="rect">
            <a:avLst/>
          </a:prstGeom>
        </p:spPr>
        <p:txBody>
          <a:bodyPr vert="horz" lIns="91440" tIns="45720" rIns="91440" bIns="45720" rtlCol="0" anchor="ctr">
            <a:normAutofit/>
          </a:bodyPr>
          <a:lstStyle/>
          <a:p>
            <a:pPr indent="-228600">
              <a:lnSpc>
                <a:spcPct val="90000"/>
              </a:lnSpc>
              <a:spcBef>
                <a:spcPct val="0"/>
              </a:spcBef>
              <a:spcAft>
                <a:spcPts val="600"/>
              </a:spcAft>
              <a:buFont typeface="Arial" panose="020B0604020202020204" pitchFamily="34" charset="0"/>
              <a:buChar char="•"/>
              <a:defRPr/>
            </a:pPr>
            <a:r>
              <a:rPr lang="en-US" b="1" cap="all" spc="800">
                <a:effectLst>
                  <a:outerShdw blurRad="38100" dist="38100" dir="2700000" algn="tl">
                    <a:srgbClr val="000000">
                      <a:alpha val="43137"/>
                    </a:srgbClr>
                  </a:outerShdw>
                </a:effectLst>
              </a:rPr>
              <a:t>EJEMPLO PRÁCTICO DE  PLAN VOLADURA</a:t>
            </a:r>
          </a:p>
        </p:txBody>
      </p:sp>
      <p:pic>
        <p:nvPicPr>
          <p:cNvPr id="5" name="Imagen 4">
            <a:extLst>
              <a:ext uri="{FF2B5EF4-FFF2-40B4-BE49-F238E27FC236}">
                <a16:creationId xmlns:a16="http://schemas.microsoft.com/office/drawing/2014/main" id="{8E538F91-A015-4BCD-BBBE-729361DD890F}"/>
              </a:ext>
            </a:extLst>
          </p:cNvPr>
          <p:cNvPicPr>
            <a:picLocks noChangeAspect="1"/>
          </p:cNvPicPr>
          <p:nvPr/>
        </p:nvPicPr>
        <p:blipFill>
          <a:blip r:embed="rId4"/>
          <a:stretch>
            <a:fillRect/>
          </a:stretch>
        </p:blipFill>
        <p:spPr>
          <a:xfrm>
            <a:off x="6638814" y="650494"/>
            <a:ext cx="4325865" cy="5324142"/>
          </a:xfrm>
          <a:prstGeom prst="rect">
            <a:avLst/>
          </a:prstGeom>
        </p:spPr>
      </p:pic>
      <p:sp>
        <p:nvSpPr>
          <p:cNvPr id="4" name="Marcador de fecha 3">
            <a:extLst>
              <a:ext uri="{FF2B5EF4-FFF2-40B4-BE49-F238E27FC236}">
                <a16:creationId xmlns:a16="http://schemas.microsoft.com/office/drawing/2014/main" id="{4439B877-B17C-44C3-B10D-B4DBD390B997}"/>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7ABC5757-F2B6-4E7F-BE60-445622869008}" type="datetime1">
              <a:rPr lang="en-US" smtClean="0"/>
              <a:pPr>
                <a:spcAft>
                  <a:spcPts val="600"/>
                </a:spcAft>
              </a:pPr>
              <a:t>11/8/2023</a:t>
            </a:fld>
            <a:endParaRPr lang="en-US"/>
          </a:p>
        </p:txBody>
      </p:sp>
      <p:sp>
        <p:nvSpPr>
          <p:cNvPr id="3" name="Marcador de número de diapositiva 2">
            <a:extLst>
              <a:ext uri="{FF2B5EF4-FFF2-40B4-BE49-F238E27FC236}">
                <a16:creationId xmlns:a16="http://schemas.microsoft.com/office/drawing/2014/main" id="{09AE1DEC-12B5-4D22-B6E5-CFCD24249F0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47</a:t>
            </a:fld>
            <a:endParaRPr lang="en-US"/>
          </a:p>
        </p:txBody>
      </p:sp>
    </p:spTree>
    <p:extLst>
      <p:ext uri="{BB962C8B-B14F-4D97-AF65-F5344CB8AC3E}">
        <p14:creationId xmlns:p14="http://schemas.microsoft.com/office/powerpoint/2010/main" val="3499230740"/>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3 CuadroTexto">
            <a:extLst>
              <a:ext uri="{FF2B5EF4-FFF2-40B4-BE49-F238E27FC236}">
                <a16:creationId xmlns:a16="http://schemas.microsoft.com/office/drawing/2014/main" id="{28F1D747-DE0B-448B-8412-35218D2F1D2F}"/>
              </a:ext>
            </a:extLst>
          </p:cNvPr>
          <p:cNvSpPr txBox="1"/>
          <p:nvPr/>
        </p:nvSpPr>
        <p:spPr bwMode="auto">
          <a:xfrm>
            <a:off x="645066" y="2031101"/>
            <a:ext cx="4282984" cy="3511943"/>
          </a:xfrm>
          <a:prstGeom prst="rect">
            <a:avLst/>
          </a:prstGeom>
        </p:spPr>
        <p:txBody>
          <a:bodyPr vert="horz" lIns="91440" tIns="45720" rIns="91440" bIns="45720" rtlCol="0" anchor="ctr">
            <a:normAutofit/>
          </a:bodyPr>
          <a:lstStyle/>
          <a:p>
            <a:pPr indent="-228600">
              <a:lnSpc>
                <a:spcPct val="90000"/>
              </a:lnSpc>
              <a:spcBef>
                <a:spcPct val="0"/>
              </a:spcBef>
              <a:spcAft>
                <a:spcPts val="600"/>
              </a:spcAft>
              <a:buFont typeface="Arial" panose="020B0604020202020204" pitchFamily="34" charset="0"/>
              <a:buChar char="•"/>
              <a:defRPr/>
            </a:pPr>
            <a:r>
              <a:rPr lang="en-US" b="1" cap="all" spc="800">
                <a:effectLst>
                  <a:outerShdw blurRad="38100" dist="38100" dir="2700000" algn="tl">
                    <a:srgbClr val="000000">
                      <a:alpha val="43137"/>
                    </a:srgbClr>
                  </a:outerShdw>
                </a:effectLst>
              </a:rPr>
              <a:t>EJEMPLO PRÁCTICO DE  PLAN VOLADURA</a:t>
            </a:r>
          </a:p>
        </p:txBody>
      </p:sp>
      <p:pic>
        <p:nvPicPr>
          <p:cNvPr id="6" name="Imagen 5">
            <a:extLst>
              <a:ext uri="{FF2B5EF4-FFF2-40B4-BE49-F238E27FC236}">
                <a16:creationId xmlns:a16="http://schemas.microsoft.com/office/drawing/2014/main" id="{6E313224-43B2-45FB-9B65-A930FFD7B7B2}"/>
              </a:ext>
            </a:extLst>
          </p:cNvPr>
          <p:cNvPicPr>
            <a:picLocks noChangeAspect="1"/>
          </p:cNvPicPr>
          <p:nvPr/>
        </p:nvPicPr>
        <p:blipFill>
          <a:blip r:embed="rId4"/>
          <a:stretch>
            <a:fillRect/>
          </a:stretch>
        </p:blipFill>
        <p:spPr>
          <a:xfrm>
            <a:off x="5987738" y="1560845"/>
            <a:ext cx="5628018" cy="3503440"/>
          </a:xfrm>
          <a:prstGeom prst="rect">
            <a:avLst/>
          </a:prstGeom>
        </p:spPr>
      </p:pic>
      <p:sp>
        <p:nvSpPr>
          <p:cNvPr id="4" name="Marcador de fecha 3">
            <a:extLst>
              <a:ext uri="{FF2B5EF4-FFF2-40B4-BE49-F238E27FC236}">
                <a16:creationId xmlns:a16="http://schemas.microsoft.com/office/drawing/2014/main" id="{4439B877-B17C-44C3-B10D-B4DBD390B997}"/>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7ABC5757-F2B6-4E7F-BE60-445622869008}" type="datetime1">
              <a:rPr lang="en-US" smtClean="0"/>
              <a:pPr>
                <a:spcAft>
                  <a:spcPts val="600"/>
                </a:spcAft>
              </a:pPr>
              <a:t>11/8/2023</a:t>
            </a:fld>
            <a:endParaRPr lang="en-US"/>
          </a:p>
        </p:txBody>
      </p:sp>
      <p:sp>
        <p:nvSpPr>
          <p:cNvPr id="3" name="Marcador de número de diapositiva 2">
            <a:extLst>
              <a:ext uri="{FF2B5EF4-FFF2-40B4-BE49-F238E27FC236}">
                <a16:creationId xmlns:a16="http://schemas.microsoft.com/office/drawing/2014/main" id="{09AE1DEC-12B5-4D22-B6E5-CFCD24249F0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48</a:t>
            </a:fld>
            <a:endParaRPr lang="en-US"/>
          </a:p>
        </p:txBody>
      </p:sp>
    </p:spTree>
    <p:extLst>
      <p:ext uri="{BB962C8B-B14F-4D97-AF65-F5344CB8AC3E}">
        <p14:creationId xmlns:p14="http://schemas.microsoft.com/office/powerpoint/2010/main" val="121848647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3 CuadroTexto">
            <a:extLst>
              <a:ext uri="{FF2B5EF4-FFF2-40B4-BE49-F238E27FC236}">
                <a16:creationId xmlns:a16="http://schemas.microsoft.com/office/drawing/2014/main" id="{28F1D747-DE0B-448B-8412-35218D2F1D2F}"/>
              </a:ext>
            </a:extLst>
          </p:cNvPr>
          <p:cNvSpPr txBox="1"/>
          <p:nvPr/>
        </p:nvSpPr>
        <p:spPr bwMode="auto">
          <a:xfrm>
            <a:off x="645066" y="2031101"/>
            <a:ext cx="4282984" cy="3511943"/>
          </a:xfrm>
          <a:prstGeom prst="rect">
            <a:avLst/>
          </a:prstGeom>
        </p:spPr>
        <p:txBody>
          <a:bodyPr vert="horz" lIns="91440" tIns="45720" rIns="91440" bIns="45720" rtlCol="0" anchor="ctr">
            <a:normAutofit/>
          </a:bodyPr>
          <a:lstStyle/>
          <a:p>
            <a:pPr indent="-228600">
              <a:lnSpc>
                <a:spcPct val="90000"/>
              </a:lnSpc>
              <a:spcBef>
                <a:spcPct val="0"/>
              </a:spcBef>
              <a:spcAft>
                <a:spcPts val="600"/>
              </a:spcAft>
              <a:buFont typeface="Arial" panose="020B0604020202020204" pitchFamily="34" charset="0"/>
              <a:buChar char="•"/>
              <a:defRPr/>
            </a:pPr>
            <a:r>
              <a:rPr lang="en-US" b="1" cap="all" spc="800">
                <a:effectLst>
                  <a:outerShdw blurRad="38100" dist="38100" dir="2700000" algn="tl">
                    <a:srgbClr val="000000">
                      <a:alpha val="43137"/>
                    </a:srgbClr>
                  </a:outerShdw>
                </a:effectLst>
              </a:rPr>
              <a:t>EJEMPLO PRÁCTICO DE  PLAN VOLADURA</a:t>
            </a:r>
          </a:p>
        </p:txBody>
      </p:sp>
      <p:pic>
        <p:nvPicPr>
          <p:cNvPr id="5" name="Imagen 4">
            <a:extLst>
              <a:ext uri="{FF2B5EF4-FFF2-40B4-BE49-F238E27FC236}">
                <a16:creationId xmlns:a16="http://schemas.microsoft.com/office/drawing/2014/main" id="{04927B63-1270-4DD4-9515-4A01261569C4}"/>
              </a:ext>
            </a:extLst>
          </p:cNvPr>
          <p:cNvPicPr>
            <a:picLocks noChangeAspect="1"/>
          </p:cNvPicPr>
          <p:nvPr/>
        </p:nvPicPr>
        <p:blipFill>
          <a:blip r:embed="rId4"/>
          <a:stretch>
            <a:fillRect/>
          </a:stretch>
        </p:blipFill>
        <p:spPr>
          <a:xfrm>
            <a:off x="6078401" y="650494"/>
            <a:ext cx="5446692" cy="5324142"/>
          </a:xfrm>
          <a:prstGeom prst="rect">
            <a:avLst/>
          </a:prstGeom>
        </p:spPr>
      </p:pic>
      <p:sp>
        <p:nvSpPr>
          <p:cNvPr id="4" name="Marcador de fecha 3">
            <a:extLst>
              <a:ext uri="{FF2B5EF4-FFF2-40B4-BE49-F238E27FC236}">
                <a16:creationId xmlns:a16="http://schemas.microsoft.com/office/drawing/2014/main" id="{4439B877-B17C-44C3-B10D-B4DBD390B997}"/>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7ABC5757-F2B6-4E7F-BE60-445622869008}" type="datetime1">
              <a:rPr lang="en-US" smtClean="0"/>
              <a:pPr>
                <a:spcAft>
                  <a:spcPts val="600"/>
                </a:spcAft>
              </a:pPr>
              <a:t>11/8/2023</a:t>
            </a:fld>
            <a:endParaRPr lang="en-US"/>
          </a:p>
        </p:txBody>
      </p:sp>
      <p:sp>
        <p:nvSpPr>
          <p:cNvPr id="3" name="Marcador de número de diapositiva 2">
            <a:extLst>
              <a:ext uri="{FF2B5EF4-FFF2-40B4-BE49-F238E27FC236}">
                <a16:creationId xmlns:a16="http://schemas.microsoft.com/office/drawing/2014/main" id="{09AE1DEC-12B5-4D22-B6E5-CFCD24249F0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49</a:t>
            </a:fld>
            <a:endParaRPr lang="en-US"/>
          </a:p>
        </p:txBody>
      </p:sp>
    </p:spTree>
    <p:extLst>
      <p:ext uri="{BB962C8B-B14F-4D97-AF65-F5344CB8AC3E}">
        <p14:creationId xmlns:p14="http://schemas.microsoft.com/office/powerpoint/2010/main" val="199202533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10178322" cy="636628"/>
          </a:xfrm>
        </p:spPr>
        <p:txBody>
          <a:bodyPr>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5</a:t>
            </a:fld>
            <a:endParaRPr lang="es-PE"/>
          </a:p>
        </p:txBody>
      </p:sp>
      <p:sp>
        <p:nvSpPr>
          <p:cNvPr id="8" name="CuadroTexto 7">
            <a:extLst>
              <a:ext uri="{FF2B5EF4-FFF2-40B4-BE49-F238E27FC236}">
                <a16:creationId xmlns:a16="http://schemas.microsoft.com/office/drawing/2014/main" id="{6589173A-C10D-43FF-99CE-5EE1EC8BB22E}"/>
              </a:ext>
            </a:extLst>
          </p:cNvPr>
          <p:cNvSpPr txBox="1"/>
          <p:nvPr/>
        </p:nvSpPr>
        <p:spPr>
          <a:xfrm>
            <a:off x="1182254" y="1019013"/>
            <a:ext cx="9827491" cy="4247317"/>
          </a:xfrm>
          <a:prstGeom prst="rect">
            <a:avLst/>
          </a:prstGeom>
          <a:noFill/>
        </p:spPr>
        <p:txBody>
          <a:bodyPr wrap="square">
            <a:spAutoFit/>
          </a:bodyPr>
          <a:lstStyle/>
          <a:p>
            <a:pPr indent="449580" algn="just"/>
            <a:r>
              <a:rPr lang="es-ES" dirty="0">
                <a:effectLst/>
                <a:latin typeface="Times New Roman" panose="02020603050405020304" pitchFamily="18" charset="0"/>
                <a:ea typeface="Times New Roman" panose="02020603050405020304" pitchFamily="18" charset="0"/>
              </a:rPr>
              <a:t>La elección de un método de explotación de un yacimiento mineral se basa principalmente en una decisión económica (Costos, beneficio, inversiones, flujos de caja, etc.). Esta decisión está relacionada con múltiples factores propios del yacimiento tales como:</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Ubicación.</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Forma.</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Tamaño.</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Topografía superficial.</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Profundidad del cuerpo </a:t>
            </a:r>
            <a:r>
              <a:rPr lang="es-ES" sz="1600" dirty="0">
                <a:effectLst/>
                <a:latin typeface="Times New Roman" panose="02020603050405020304" pitchFamily="18" charset="0"/>
                <a:ea typeface="Times New Roman" panose="02020603050405020304" pitchFamily="18" charset="0"/>
              </a:rPr>
              <a:t>mineral</a:t>
            </a:r>
            <a:r>
              <a:rPr lang="es-ES" dirty="0">
                <a:effectLst/>
                <a:latin typeface="Times New Roman" panose="02020603050405020304" pitchFamily="18" charset="0"/>
                <a:ea typeface="Times New Roman" panose="02020603050405020304" pitchFamily="18" charset="0"/>
              </a:rPr>
              <a:t>.</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Tipo de mineral.</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Complejidad y calidad de la mineralización.</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Distribución de la calidad de la mineralización (selectividad).</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Características del macizo rocoso.</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Calidad de la información de reservas.</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	Inversiones asociadas.</a:t>
            </a:r>
            <a:endParaRPr lang="es-PE" dirty="0">
              <a:effectLst/>
              <a:latin typeface="Times New Roman" panose="02020603050405020304" pitchFamily="18" charset="0"/>
              <a:ea typeface="Times New Roman" panose="02020603050405020304" pitchFamily="18" charset="0"/>
            </a:endParaRPr>
          </a:p>
          <a:p>
            <a:pPr algn="just"/>
            <a:r>
              <a:rPr lang="es-ES" dirty="0">
                <a:effectLst/>
                <a:latin typeface="Times New Roman" panose="02020603050405020304" pitchFamily="18" charset="0"/>
                <a:ea typeface="Times New Roman" panose="02020603050405020304" pitchFamily="18" charset="0"/>
              </a:rPr>
              <a:t> </a:t>
            </a:r>
            <a:endParaRPr lang="es-PE" dirty="0">
              <a:effectLst/>
              <a:latin typeface="Times New Roman" panose="02020603050405020304" pitchFamily="18" charset="0"/>
              <a:ea typeface="Times New Roman" panose="02020603050405020304" pitchFamily="18" charset="0"/>
            </a:endParaRPr>
          </a:p>
        </p:txBody>
      </p:sp>
      <p:sp>
        <p:nvSpPr>
          <p:cNvPr id="10" name="CuadroTexto 9">
            <a:extLst>
              <a:ext uri="{FF2B5EF4-FFF2-40B4-BE49-F238E27FC236}">
                <a16:creationId xmlns:a16="http://schemas.microsoft.com/office/drawing/2014/main" id="{DD45BBA8-A06B-4E72-A2AA-4553D6F902BB}"/>
              </a:ext>
            </a:extLst>
          </p:cNvPr>
          <p:cNvSpPr txBox="1"/>
          <p:nvPr/>
        </p:nvSpPr>
        <p:spPr>
          <a:xfrm>
            <a:off x="1429402" y="4998287"/>
            <a:ext cx="9675091" cy="1477328"/>
          </a:xfrm>
          <a:prstGeom prst="rect">
            <a:avLst/>
          </a:prstGeom>
          <a:noFill/>
        </p:spPr>
        <p:txBody>
          <a:bodyPr wrap="square">
            <a:spAutoFit/>
          </a:bodyPr>
          <a:lstStyle/>
          <a:p>
            <a:pPr indent="449580" algn="just"/>
            <a:r>
              <a:rPr lang="es-ES" dirty="0">
                <a:effectLst/>
                <a:latin typeface="Times New Roman" panose="02020603050405020304" pitchFamily="18" charset="0"/>
                <a:ea typeface="Times New Roman" panose="02020603050405020304" pitchFamily="18" charset="0"/>
              </a:rPr>
              <a:t>Una vez definido el método más apropiado podremos pensar si el proyecto minero proseguirá su curso hacia la explotación y para efectos de nuestro propósito asumiremos que esta etapa ya ha sido salvada y que definitivamente explotaremos yacimientos por el método de </a:t>
            </a:r>
            <a:r>
              <a:rPr lang="es-ES" b="1" dirty="0">
                <a:effectLst/>
                <a:latin typeface="Times New Roman" panose="02020603050405020304" pitchFamily="18" charset="0"/>
                <a:ea typeface="Times New Roman" panose="02020603050405020304" pitchFamily="18" charset="0"/>
              </a:rPr>
              <a:t>Rajo Abierto</a:t>
            </a:r>
            <a:r>
              <a:rPr lang="es-ES" dirty="0">
                <a:effectLst/>
                <a:latin typeface="Times New Roman" panose="02020603050405020304" pitchFamily="18" charset="0"/>
                <a:ea typeface="Times New Roman" panose="02020603050405020304" pitchFamily="18" charset="0"/>
              </a:rPr>
              <a:t> (</a:t>
            </a:r>
            <a:r>
              <a:rPr lang="es-ES" b="1" dirty="0">
                <a:effectLst/>
                <a:latin typeface="Times New Roman" panose="02020603050405020304" pitchFamily="18" charset="0"/>
                <a:ea typeface="Times New Roman" panose="02020603050405020304" pitchFamily="18" charset="0"/>
              </a:rPr>
              <a:t>Cielo Abierto</a:t>
            </a:r>
            <a:r>
              <a:rPr lang="es-ES" dirty="0">
                <a:effectLst/>
                <a:latin typeface="Times New Roman" panose="02020603050405020304" pitchFamily="18" charset="0"/>
                <a:ea typeface="Times New Roman" panose="02020603050405020304" pitchFamily="18" charset="0"/>
              </a:rPr>
              <a:t> u </a:t>
            </a:r>
            <a:r>
              <a:rPr lang="es-ES" b="1" dirty="0">
                <a:effectLst/>
                <a:latin typeface="Times New Roman" panose="02020603050405020304" pitchFamily="18" charset="0"/>
                <a:ea typeface="Times New Roman" panose="02020603050405020304" pitchFamily="18" charset="0"/>
              </a:rPr>
              <a:t>Open Pit</a:t>
            </a:r>
            <a:r>
              <a:rPr lang="es-ES" dirty="0">
                <a:effectLst/>
                <a:latin typeface="Times New Roman" panose="02020603050405020304" pitchFamily="18" charset="0"/>
                <a:ea typeface="Times New Roman" panose="02020603050405020304" pitchFamily="18" charset="0"/>
              </a:rPr>
              <a:t>, como se conoce comúnmente el mismo método en otros países, donde recibe distintos nombres).</a:t>
            </a:r>
            <a:endParaRPr lang="es-PE"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5523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3 CuadroTexto">
            <a:extLst>
              <a:ext uri="{FF2B5EF4-FFF2-40B4-BE49-F238E27FC236}">
                <a16:creationId xmlns:a16="http://schemas.microsoft.com/office/drawing/2014/main" id="{28F1D747-DE0B-448B-8412-35218D2F1D2F}"/>
              </a:ext>
            </a:extLst>
          </p:cNvPr>
          <p:cNvSpPr txBox="1"/>
          <p:nvPr/>
        </p:nvSpPr>
        <p:spPr bwMode="auto">
          <a:xfrm>
            <a:off x="8407400" y="1673028"/>
            <a:ext cx="3492950" cy="3511943"/>
          </a:xfrm>
          <a:prstGeom prst="rect">
            <a:avLst/>
          </a:prstGeom>
        </p:spPr>
        <p:txBody>
          <a:bodyPr vert="horz" lIns="91440" tIns="45720" rIns="91440" bIns="45720" rtlCol="0" anchor="ctr">
            <a:normAutofit/>
          </a:bodyPr>
          <a:lstStyle/>
          <a:p>
            <a:pPr indent="-228600">
              <a:lnSpc>
                <a:spcPct val="90000"/>
              </a:lnSpc>
              <a:spcBef>
                <a:spcPct val="0"/>
              </a:spcBef>
              <a:spcAft>
                <a:spcPts val="600"/>
              </a:spcAft>
              <a:buFont typeface="Arial" panose="020B0604020202020204" pitchFamily="34" charset="0"/>
              <a:buChar char="•"/>
              <a:defRPr/>
            </a:pPr>
            <a:r>
              <a:rPr lang="en-US" b="1" cap="all" spc="800" dirty="0">
                <a:effectLst>
                  <a:outerShdw blurRad="38100" dist="38100" dir="2700000" algn="tl">
                    <a:srgbClr val="000000">
                      <a:alpha val="43137"/>
                    </a:srgbClr>
                  </a:outerShdw>
                </a:effectLst>
              </a:rPr>
              <a:t>EJEMPLO PRÁCTICO DE  PLAN VOLADURA</a:t>
            </a:r>
          </a:p>
        </p:txBody>
      </p:sp>
      <p:pic>
        <p:nvPicPr>
          <p:cNvPr id="5" name="Imagen 4">
            <a:extLst>
              <a:ext uri="{FF2B5EF4-FFF2-40B4-BE49-F238E27FC236}">
                <a16:creationId xmlns:a16="http://schemas.microsoft.com/office/drawing/2014/main" id="{528ECE76-1180-4E54-B744-ACA8B04D2BA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Effect>
                      <a14:brightnessContrast bright="20000" contrast="-20000"/>
                    </a14:imgEffect>
                  </a14:imgLayer>
                </a14:imgProps>
              </a:ext>
            </a:extLst>
          </a:blip>
          <a:stretch>
            <a:fillRect/>
          </a:stretch>
        </p:blipFill>
        <p:spPr>
          <a:xfrm>
            <a:off x="889552" y="287810"/>
            <a:ext cx="5383695" cy="6282378"/>
          </a:xfrm>
          <a:prstGeom prst="rect">
            <a:avLst/>
          </a:prstGeom>
        </p:spPr>
      </p:pic>
      <p:sp>
        <p:nvSpPr>
          <p:cNvPr id="4" name="Marcador de fecha 3">
            <a:extLst>
              <a:ext uri="{FF2B5EF4-FFF2-40B4-BE49-F238E27FC236}">
                <a16:creationId xmlns:a16="http://schemas.microsoft.com/office/drawing/2014/main" id="{4439B877-B17C-44C3-B10D-B4DBD390B997}"/>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7ABC5757-F2B6-4E7F-BE60-445622869008}" type="datetime1">
              <a:rPr lang="en-US" smtClean="0"/>
              <a:pPr>
                <a:spcAft>
                  <a:spcPts val="600"/>
                </a:spcAft>
              </a:pPr>
              <a:t>11/8/2023</a:t>
            </a:fld>
            <a:endParaRPr lang="en-US"/>
          </a:p>
        </p:txBody>
      </p:sp>
      <p:sp>
        <p:nvSpPr>
          <p:cNvPr id="3" name="Marcador de número de diapositiva 2">
            <a:extLst>
              <a:ext uri="{FF2B5EF4-FFF2-40B4-BE49-F238E27FC236}">
                <a16:creationId xmlns:a16="http://schemas.microsoft.com/office/drawing/2014/main" id="{09AE1DEC-12B5-4D22-B6E5-CFCD24249F0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50</a:t>
            </a:fld>
            <a:endParaRPr lang="en-US"/>
          </a:p>
        </p:txBody>
      </p:sp>
    </p:spTree>
    <p:extLst>
      <p:ext uri="{BB962C8B-B14F-4D97-AF65-F5344CB8AC3E}">
        <p14:creationId xmlns:p14="http://schemas.microsoft.com/office/powerpoint/2010/main" val="1274483275"/>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3 CuadroTexto">
            <a:extLst>
              <a:ext uri="{FF2B5EF4-FFF2-40B4-BE49-F238E27FC236}">
                <a16:creationId xmlns:a16="http://schemas.microsoft.com/office/drawing/2014/main" id="{28F1D747-DE0B-448B-8412-35218D2F1D2F}"/>
              </a:ext>
            </a:extLst>
          </p:cNvPr>
          <p:cNvSpPr txBox="1"/>
          <p:nvPr/>
        </p:nvSpPr>
        <p:spPr bwMode="auto">
          <a:xfrm>
            <a:off x="8610600" y="2176875"/>
            <a:ext cx="3057939" cy="3511943"/>
          </a:xfrm>
          <a:prstGeom prst="rect">
            <a:avLst/>
          </a:prstGeom>
        </p:spPr>
        <p:txBody>
          <a:bodyPr vert="horz" lIns="91440" tIns="45720" rIns="91440" bIns="45720" rtlCol="0" anchor="ctr">
            <a:normAutofit/>
          </a:bodyPr>
          <a:lstStyle/>
          <a:p>
            <a:pPr indent="-228600">
              <a:lnSpc>
                <a:spcPct val="90000"/>
              </a:lnSpc>
              <a:spcBef>
                <a:spcPct val="0"/>
              </a:spcBef>
              <a:spcAft>
                <a:spcPts val="600"/>
              </a:spcAft>
              <a:buFont typeface="Arial" panose="020B0604020202020204" pitchFamily="34" charset="0"/>
              <a:buChar char="•"/>
              <a:defRPr/>
            </a:pPr>
            <a:r>
              <a:rPr lang="en-US" b="1" cap="all" spc="800" dirty="0">
                <a:effectLst>
                  <a:outerShdw blurRad="38100" dist="38100" dir="2700000" algn="tl">
                    <a:srgbClr val="000000">
                      <a:alpha val="43137"/>
                    </a:srgbClr>
                  </a:outerShdw>
                </a:effectLst>
              </a:rPr>
              <a:t>EJEMPLO PRÁCTICO DE  PLAN VOLADURA</a:t>
            </a:r>
          </a:p>
        </p:txBody>
      </p:sp>
      <p:pic>
        <p:nvPicPr>
          <p:cNvPr id="5" name="Imagen 4">
            <a:extLst>
              <a:ext uri="{FF2B5EF4-FFF2-40B4-BE49-F238E27FC236}">
                <a16:creationId xmlns:a16="http://schemas.microsoft.com/office/drawing/2014/main" id="{6D6C9E9B-5D18-41BC-B577-6A47EB1373D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Effect>
                      <a14:brightnessContrast bright="20000" contrast="-20000"/>
                    </a14:imgEffect>
                  </a14:imgLayer>
                </a14:imgProps>
              </a:ext>
            </a:extLst>
          </a:blip>
          <a:stretch>
            <a:fillRect/>
          </a:stretch>
        </p:blipFill>
        <p:spPr>
          <a:xfrm>
            <a:off x="454728" y="999217"/>
            <a:ext cx="7823461" cy="4967897"/>
          </a:xfrm>
          <a:prstGeom prst="rect">
            <a:avLst/>
          </a:prstGeom>
        </p:spPr>
      </p:pic>
      <p:sp>
        <p:nvSpPr>
          <p:cNvPr id="4" name="Marcador de fecha 3">
            <a:extLst>
              <a:ext uri="{FF2B5EF4-FFF2-40B4-BE49-F238E27FC236}">
                <a16:creationId xmlns:a16="http://schemas.microsoft.com/office/drawing/2014/main" id="{4439B877-B17C-44C3-B10D-B4DBD390B997}"/>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7ABC5757-F2B6-4E7F-BE60-445622869008}" type="datetime1">
              <a:rPr lang="en-US" smtClean="0"/>
              <a:pPr>
                <a:spcAft>
                  <a:spcPts val="600"/>
                </a:spcAft>
              </a:pPr>
              <a:t>11/8/2023</a:t>
            </a:fld>
            <a:endParaRPr lang="en-US"/>
          </a:p>
        </p:txBody>
      </p:sp>
      <p:sp>
        <p:nvSpPr>
          <p:cNvPr id="3" name="Marcador de número de diapositiva 2">
            <a:extLst>
              <a:ext uri="{FF2B5EF4-FFF2-40B4-BE49-F238E27FC236}">
                <a16:creationId xmlns:a16="http://schemas.microsoft.com/office/drawing/2014/main" id="{09AE1DEC-12B5-4D22-B6E5-CFCD24249F0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51</a:t>
            </a:fld>
            <a:endParaRPr lang="en-US"/>
          </a:p>
        </p:txBody>
      </p:sp>
    </p:spTree>
    <p:extLst>
      <p:ext uri="{BB962C8B-B14F-4D97-AF65-F5344CB8AC3E}">
        <p14:creationId xmlns:p14="http://schemas.microsoft.com/office/powerpoint/2010/main" val="3297729851"/>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232DA25-C56F-4B4D-B0C1-9515F0F2340E}"/>
              </a:ext>
            </a:extLst>
          </p:cNvPr>
          <p:cNvSpPr txBox="1"/>
          <p:nvPr/>
        </p:nvSpPr>
        <p:spPr>
          <a:xfrm>
            <a:off x="4998503" y="1043848"/>
            <a:ext cx="6335338" cy="1492132"/>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t">
            <a:normAutofit/>
          </a:bodyPr>
          <a:lstStyle/>
          <a:p>
            <a:pPr defTabSz="914400">
              <a:lnSpc>
                <a:spcPct val="90000"/>
              </a:lnSpc>
              <a:spcBef>
                <a:spcPct val="0"/>
              </a:spcBef>
              <a:spcAft>
                <a:spcPts val="600"/>
              </a:spcAft>
            </a:pPr>
            <a:r>
              <a:rPr lang="en-US" sz="3200" b="1" i="1" cap="all" spc="200" dirty="0">
                <a:solidFill>
                  <a:schemeClr val="tx2"/>
                </a:solidFill>
                <a:effectLst/>
                <a:latin typeface="+mj-lt"/>
                <a:ea typeface="+mj-ea"/>
                <a:cs typeface="+mj-cs"/>
              </a:rPr>
              <a:t>“La </a:t>
            </a:r>
            <a:r>
              <a:rPr lang="en-US" sz="3200" b="1" i="1" cap="all" spc="200" dirty="0" err="1">
                <a:solidFill>
                  <a:schemeClr val="tx2"/>
                </a:solidFill>
                <a:effectLst/>
                <a:latin typeface="+mj-lt"/>
                <a:ea typeface="+mj-ea"/>
                <a:cs typeface="+mj-cs"/>
              </a:rPr>
              <a:t>pasión</a:t>
            </a:r>
            <a:r>
              <a:rPr lang="en-US" sz="3200" b="1" i="1" cap="all" spc="200" dirty="0">
                <a:solidFill>
                  <a:schemeClr val="tx2"/>
                </a:solidFill>
                <a:effectLst/>
                <a:latin typeface="+mj-lt"/>
                <a:ea typeface="+mj-ea"/>
                <a:cs typeface="+mj-cs"/>
              </a:rPr>
              <a:t> es </a:t>
            </a:r>
            <a:r>
              <a:rPr lang="en-US" sz="3200" b="1" i="1" cap="all" spc="200" dirty="0" err="1">
                <a:solidFill>
                  <a:schemeClr val="tx2"/>
                </a:solidFill>
                <a:effectLst/>
                <a:latin typeface="+mj-lt"/>
                <a:ea typeface="+mj-ea"/>
                <a:cs typeface="+mj-cs"/>
              </a:rPr>
              <a:t>el</a:t>
            </a:r>
            <a:r>
              <a:rPr lang="en-US" sz="3200" b="1" i="1" cap="all" spc="200" dirty="0">
                <a:solidFill>
                  <a:schemeClr val="tx2"/>
                </a:solidFill>
                <a:effectLst/>
                <a:latin typeface="+mj-lt"/>
                <a:ea typeface="+mj-ea"/>
                <a:cs typeface="+mj-cs"/>
              </a:rPr>
              <a:t> </a:t>
            </a:r>
            <a:r>
              <a:rPr lang="en-US" sz="3200" b="1" i="1" cap="all" spc="200" dirty="0" err="1">
                <a:solidFill>
                  <a:schemeClr val="tx2"/>
                </a:solidFill>
                <a:effectLst/>
                <a:latin typeface="+mj-lt"/>
                <a:ea typeface="+mj-ea"/>
                <a:cs typeface="+mj-cs"/>
              </a:rPr>
              <a:t>inicio</a:t>
            </a:r>
            <a:r>
              <a:rPr lang="en-US" sz="3200" b="1" i="1" cap="all" spc="200" dirty="0">
                <a:solidFill>
                  <a:schemeClr val="tx2"/>
                </a:solidFill>
                <a:effectLst/>
                <a:latin typeface="+mj-lt"/>
                <a:ea typeface="+mj-ea"/>
                <a:cs typeface="+mj-cs"/>
              </a:rPr>
              <a:t> del </a:t>
            </a:r>
            <a:r>
              <a:rPr lang="en-US" sz="3200" b="1" i="1" cap="all" spc="200" dirty="0" err="1">
                <a:solidFill>
                  <a:schemeClr val="tx2"/>
                </a:solidFill>
                <a:effectLst/>
                <a:latin typeface="+mj-lt"/>
                <a:ea typeface="+mj-ea"/>
                <a:cs typeface="+mj-cs"/>
              </a:rPr>
              <a:t>éxito</a:t>
            </a:r>
            <a:r>
              <a:rPr lang="en-US" sz="3200" b="1" i="1" cap="all" spc="200" dirty="0">
                <a:solidFill>
                  <a:schemeClr val="tx2"/>
                </a:solidFill>
                <a:effectLst/>
                <a:latin typeface="+mj-lt"/>
                <a:ea typeface="+mj-ea"/>
                <a:cs typeface="+mj-cs"/>
              </a:rPr>
              <a:t>”</a:t>
            </a:r>
            <a:br>
              <a:rPr lang="en-US" sz="3200" b="1" i="0" cap="all" spc="200" dirty="0">
                <a:solidFill>
                  <a:schemeClr val="tx2"/>
                </a:solidFill>
                <a:effectLst/>
                <a:latin typeface="+mj-lt"/>
                <a:ea typeface="+mj-ea"/>
                <a:cs typeface="+mj-cs"/>
              </a:rPr>
            </a:br>
            <a:r>
              <a:rPr lang="en-US" sz="3200" b="1" i="1" cap="all" spc="200" dirty="0">
                <a:solidFill>
                  <a:schemeClr val="tx2"/>
                </a:solidFill>
                <a:effectLst/>
                <a:latin typeface="+mj-lt"/>
                <a:ea typeface="+mj-ea"/>
                <a:cs typeface="+mj-cs"/>
              </a:rPr>
              <a:t>Robert Kiyosaki</a:t>
            </a:r>
            <a:endParaRPr lang="en-US" sz="3200" b="1" i="0" cap="all" spc="200" dirty="0">
              <a:solidFill>
                <a:schemeClr val="tx2"/>
              </a:solidFill>
              <a:effectLst/>
              <a:latin typeface="+mj-lt"/>
              <a:ea typeface="+mj-ea"/>
              <a:cs typeface="+mj-cs"/>
            </a:endParaRPr>
          </a:p>
        </p:txBody>
      </p:sp>
      <p:pic>
        <p:nvPicPr>
          <p:cNvPr id="20" name="Picture 19" descr="Campana de recepción de hotel">
            <a:extLst>
              <a:ext uri="{FF2B5EF4-FFF2-40B4-BE49-F238E27FC236}">
                <a16:creationId xmlns:a16="http://schemas.microsoft.com/office/drawing/2014/main" id="{B14801A1-3107-5880-6205-98C101FA0578}"/>
              </a:ext>
            </a:extLst>
          </p:cNvPr>
          <p:cNvPicPr>
            <a:picLocks noChangeAspect="1"/>
          </p:cNvPicPr>
          <p:nvPr/>
        </p:nvPicPr>
        <p:blipFill rotWithShape="1">
          <a:blip r:embed="rId4"/>
          <a:srcRect l="32976" r="26884"/>
          <a:stretch/>
        </p:blipFill>
        <p:spPr>
          <a:xfrm>
            <a:off x="688434" y="-9525"/>
            <a:ext cx="4129822" cy="6867525"/>
          </a:xfrm>
          <a:prstGeom prst="rect">
            <a:avLst/>
          </a:prstGeom>
        </p:spPr>
      </p:pic>
      <p:sp>
        <p:nvSpPr>
          <p:cNvPr id="3" name="CuadroTexto 2">
            <a:extLst>
              <a:ext uri="{FF2B5EF4-FFF2-40B4-BE49-F238E27FC236}">
                <a16:creationId xmlns:a16="http://schemas.microsoft.com/office/drawing/2014/main" id="{2C35E545-9B7C-4230-A13B-A6CB566778E4}"/>
              </a:ext>
            </a:extLst>
          </p:cNvPr>
          <p:cNvSpPr txBox="1"/>
          <p:nvPr/>
        </p:nvSpPr>
        <p:spPr>
          <a:xfrm>
            <a:off x="5195727" y="2286001"/>
            <a:ext cx="6335338" cy="359359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endParaRPr lang="en-US" b="1" dirty="0">
              <a:solidFill>
                <a:schemeClr val="tx1">
                  <a:lumMod val="65000"/>
                  <a:lumOff val="35000"/>
                </a:schemeClr>
              </a:solidFill>
            </a:endParaRPr>
          </a:p>
          <a:p>
            <a:pPr indent="-228600" defTabSz="914400">
              <a:lnSpc>
                <a:spcPct val="110000"/>
              </a:lnSpc>
              <a:spcBef>
                <a:spcPts val="700"/>
              </a:spcBef>
              <a:buClr>
                <a:schemeClr val="tx2"/>
              </a:buClr>
            </a:pPr>
            <a:r>
              <a:rPr lang="en-US" b="1" dirty="0">
                <a:solidFill>
                  <a:schemeClr val="tx1">
                    <a:lumMod val="65000"/>
                    <a:lumOff val="35000"/>
                  </a:schemeClr>
                </a:solidFill>
              </a:rPr>
              <a:t>ALGUNA PREGUNTA…..???</a:t>
            </a:r>
          </a:p>
        </p:txBody>
      </p:sp>
      <p:sp>
        <p:nvSpPr>
          <p:cNvPr id="7" name="Marcador de fecha 6">
            <a:extLst>
              <a:ext uri="{FF2B5EF4-FFF2-40B4-BE49-F238E27FC236}">
                <a16:creationId xmlns:a16="http://schemas.microsoft.com/office/drawing/2014/main" id="{E9F60176-438A-4BEE-9C67-B9155BC980BC}"/>
              </a:ext>
            </a:extLst>
          </p:cNvPr>
          <p:cNvSpPr>
            <a:spLocks noGrp="1"/>
          </p:cNvSpPr>
          <p:nvPr>
            <p:ph type="dt" sz="half" idx="10"/>
          </p:nvPr>
        </p:nvSpPr>
        <p:spPr>
          <a:xfrm>
            <a:off x="1251678" y="6375679"/>
            <a:ext cx="2329722" cy="348462"/>
          </a:xfrm>
        </p:spPr>
        <p:txBody>
          <a:bodyPr vert="horz" lIns="91440" tIns="45720" rIns="91440" bIns="45720" rtlCol="0" anchor="ctr">
            <a:normAutofit/>
          </a:bodyPr>
          <a:lstStyle/>
          <a:p>
            <a:pPr defTabSz="914400">
              <a:spcAft>
                <a:spcPts val="600"/>
              </a:spcAft>
            </a:pPr>
            <a:fld id="{B8CC8FAA-ED0A-4EF1-81CA-C14F09366EA5}" type="datetime1">
              <a:rPr lang="en-US">
                <a:solidFill>
                  <a:schemeClr val="bg1"/>
                </a:solidFill>
              </a:rPr>
              <a:pPr defTabSz="914400">
                <a:spcAft>
                  <a:spcPts val="600"/>
                </a:spcAft>
              </a:pPr>
              <a:t>11/8/2023</a:t>
            </a:fld>
            <a:endParaRPr lang="en-US">
              <a:solidFill>
                <a:schemeClr val="bg1"/>
              </a:solidFill>
            </a:endParaRPr>
          </a:p>
        </p:txBody>
      </p:sp>
      <p:sp>
        <p:nvSpPr>
          <p:cNvPr id="6" name="Marcador de número de diapositiva 5">
            <a:extLst>
              <a:ext uri="{FF2B5EF4-FFF2-40B4-BE49-F238E27FC236}">
                <a16:creationId xmlns:a16="http://schemas.microsoft.com/office/drawing/2014/main" id="{0894F8BE-4260-4B50-A4B3-DB589DBB50B1}"/>
              </a:ext>
            </a:extLst>
          </p:cNvPr>
          <p:cNvSpPr>
            <a:spLocks noGrp="1"/>
          </p:cNvSpPr>
          <p:nvPr>
            <p:ph type="sldNum" sz="quarter" idx="12"/>
          </p:nvPr>
        </p:nvSpPr>
        <p:spPr>
          <a:xfrm>
            <a:off x="9945278" y="6375679"/>
            <a:ext cx="1484722" cy="345796"/>
          </a:xfrm>
        </p:spPr>
        <p:txBody>
          <a:bodyPr vert="horz" lIns="91440" tIns="45720" rIns="91440" bIns="45720" rtlCol="0" anchor="ctr">
            <a:normAutofit/>
          </a:bodyPr>
          <a:lstStyle/>
          <a:p>
            <a:pPr defTabSz="914400">
              <a:spcAft>
                <a:spcPts val="600"/>
              </a:spcAft>
            </a:pPr>
            <a:fld id="{5981010B-86DA-4ADF-9F27-44166A92FBA2}" type="slidenum">
              <a:rPr lang="en-US"/>
              <a:pPr defTabSz="914400">
                <a:spcAft>
                  <a:spcPts val="600"/>
                </a:spcAft>
              </a:pPr>
              <a:t>52</a:t>
            </a:fld>
            <a:endParaRPr lang="en-US"/>
          </a:p>
        </p:txBody>
      </p:sp>
    </p:spTree>
    <p:extLst>
      <p:ext uri="{BB962C8B-B14F-4D97-AF65-F5344CB8AC3E}">
        <p14:creationId xmlns:p14="http://schemas.microsoft.com/office/powerpoint/2010/main" val="3681739159"/>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dirty="0">
                <a:solidFill>
                  <a:schemeClr val="tx1"/>
                </a:solidFill>
                <a:latin typeface="+mj-lt"/>
                <a:ea typeface="+mj-ea"/>
                <a:cs typeface="+mj-cs"/>
              </a:rPr>
              <a:t>INTRODUCCIÓN</a:t>
            </a:r>
          </a:p>
        </p:txBody>
      </p:sp>
      <p:sp>
        <p:nvSpPr>
          <p:cNvPr id="6" name="Marcador de fecha 5">
            <a:extLst>
              <a:ext uri="{FF2B5EF4-FFF2-40B4-BE49-F238E27FC236}">
                <a16:creationId xmlns:a16="http://schemas.microsoft.com/office/drawing/2014/main" id="{1088C8D7-504E-4A32-B1C4-4DCFF2402465}"/>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85C53AFD-0559-488B-8020-E130AF789B75}" type="datetime1">
              <a:rPr lang="en-US" smtClean="0"/>
              <a:pPr>
                <a:spcAft>
                  <a:spcPts val="600"/>
                </a:spcAft>
              </a:pPr>
              <a:t>11/8/2023</a:t>
            </a:fld>
            <a:endParaRPr lang="en-US"/>
          </a:p>
        </p:txBody>
      </p:sp>
      <p:sp>
        <p:nvSpPr>
          <p:cNvPr id="4" name="Marcador de número de diapositiva 3">
            <a:extLst>
              <a:ext uri="{FF2B5EF4-FFF2-40B4-BE49-F238E27FC236}">
                <a16:creationId xmlns:a16="http://schemas.microsoft.com/office/drawing/2014/main" id="{C2FFA00E-2D59-4741-AB7A-CD86C43664A3}"/>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6</a:t>
            </a:fld>
            <a:endParaRPr lang="en-US"/>
          </a:p>
        </p:txBody>
      </p:sp>
      <p:sp>
        <p:nvSpPr>
          <p:cNvPr id="5" name="CuadroTexto 4">
            <a:extLst>
              <a:ext uri="{FF2B5EF4-FFF2-40B4-BE49-F238E27FC236}">
                <a16:creationId xmlns:a16="http://schemas.microsoft.com/office/drawing/2014/main" id="{5700B885-94B6-4E3D-A8FA-AE7B2FD5C018}"/>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a:lnSpc>
                <a:spcPct val="90000"/>
              </a:lnSpc>
              <a:spcAft>
                <a:spcPts val="600"/>
              </a:spcAft>
            </a:pPr>
            <a:r>
              <a:rPr lang="en-US" sz="1300" dirty="0">
                <a:effectLst/>
              </a:rPr>
              <a:t>La </a:t>
            </a:r>
            <a:r>
              <a:rPr lang="en-US" sz="1300" dirty="0" err="1">
                <a:effectLst/>
              </a:rPr>
              <a:t>explotación</a:t>
            </a:r>
            <a:r>
              <a:rPr lang="en-US" sz="1300" dirty="0">
                <a:effectLst/>
              </a:rPr>
              <a:t> de un </a:t>
            </a:r>
            <a:r>
              <a:rPr lang="en-US" sz="1300" dirty="0" err="1">
                <a:effectLst/>
              </a:rPr>
              <a:t>yacimiento</a:t>
            </a:r>
            <a:r>
              <a:rPr lang="en-US" sz="1300" dirty="0">
                <a:effectLst/>
              </a:rPr>
              <a:t> por </a:t>
            </a:r>
            <a:r>
              <a:rPr lang="en-US" sz="1300" dirty="0" err="1">
                <a:effectLst/>
              </a:rPr>
              <a:t>el</a:t>
            </a:r>
            <a:r>
              <a:rPr lang="en-US" sz="1300" dirty="0">
                <a:effectLst/>
              </a:rPr>
              <a:t> </a:t>
            </a:r>
            <a:r>
              <a:rPr lang="en-US" sz="1300" dirty="0" err="1">
                <a:effectLst/>
              </a:rPr>
              <a:t>método</a:t>
            </a:r>
            <a:r>
              <a:rPr lang="en-US" sz="1300" dirty="0">
                <a:effectLst/>
              </a:rPr>
              <a:t> de </a:t>
            </a:r>
            <a:r>
              <a:rPr lang="en-US" sz="1300" dirty="0" err="1">
                <a:effectLst/>
              </a:rPr>
              <a:t>rajo</a:t>
            </a:r>
            <a:r>
              <a:rPr lang="en-US" sz="1300" dirty="0">
                <a:effectLst/>
              </a:rPr>
              <a:t> </a:t>
            </a:r>
            <a:r>
              <a:rPr lang="en-US" sz="1300" dirty="0" err="1">
                <a:effectLst/>
              </a:rPr>
              <a:t>abierto</a:t>
            </a:r>
            <a:r>
              <a:rPr lang="en-US" sz="1300" dirty="0">
                <a:effectLst/>
              </a:rPr>
              <a:t>, </a:t>
            </a:r>
            <a:r>
              <a:rPr lang="en-US" sz="1300" dirty="0" err="1">
                <a:effectLst/>
              </a:rPr>
              <a:t>requiere</a:t>
            </a:r>
            <a:r>
              <a:rPr lang="en-US" sz="1300" dirty="0">
                <a:effectLst/>
              </a:rPr>
              <a:t> de </a:t>
            </a:r>
            <a:r>
              <a:rPr lang="en-US" sz="1300" dirty="0" err="1">
                <a:effectLst/>
              </a:rPr>
              <a:t>datos</a:t>
            </a:r>
            <a:r>
              <a:rPr lang="en-US" sz="1300" dirty="0">
                <a:effectLst/>
              </a:rPr>
              <a:t> </a:t>
            </a:r>
            <a:r>
              <a:rPr lang="en-US" sz="1300" dirty="0" err="1">
                <a:effectLst/>
              </a:rPr>
              <a:t>iniciales</a:t>
            </a:r>
            <a:r>
              <a:rPr lang="en-US" sz="1300" dirty="0">
                <a:effectLst/>
              </a:rPr>
              <a:t>, </a:t>
            </a:r>
            <a:r>
              <a:rPr lang="en-US" sz="1300" dirty="0" err="1">
                <a:effectLst/>
              </a:rPr>
              <a:t>provenientes</a:t>
            </a:r>
            <a:r>
              <a:rPr lang="en-US" sz="1300" dirty="0">
                <a:effectLst/>
              </a:rPr>
              <a:t> de </a:t>
            </a:r>
            <a:r>
              <a:rPr lang="en-US" sz="1300" dirty="0" err="1">
                <a:effectLst/>
              </a:rPr>
              <a:t>campañas</a:t>
            </a:r>
            <a:r>
              <a:rPr lang="en-US" sz="1300" dirty="0">
                <a:effectLst/>
              </a:rPr>
              <a:t> de </a:t>
            </a:r>
            <a:r>
              <a:rPr lang="en-US" sz="1300" dirty="0" err="1">
                <a:effectLst/>
              </a:rPr>
              <a:t>exploración</a:t>
            </a:r>
            <a:r>
              <a:rPr lang="en-US" sz="1300" dirty="0">
                <a:effectLst/>
              </a:rPr>
              <a:t> (</a:t>
            </a:r>
            <a:r>
              <a:rPr lang="en-US" sz="1300" dirty="0" err="1">
                <a:effectLst/>
              </a:rPr>
              <a:t>Sondajes</a:t>
            </a:r>
            <a:r>
              <a:rPr lang="en-US" sz="1300" dirty="0">
                <a:effectLst/>
              </a:rPr>
              <a:t>), los </a:t>
            </a:r>
            <a:r>
              <a:rPr lang="en-US" sz="1300" dirty="0" err="1">
                <a:effectLst/>
              </a:rPr>
              <a:t>cuales</a:t>
            </a:r>
            <a:r>
              <a:rPr lang="en-US" sz="1300" dirty="0">
                <a:effectLst/>
              </a:rPr>
              <a:t> </a:t>
            </a:r>
            <a:r>
              <a:rPr lang="en-US" sz="1300" dirty="0" err="1">
                <a:effectLst/>
              </a:rPr>
              <a:t>serán</a:t>
            </a:r>
            <a:r>
              <a:rPr lang="en-US" sz="1300" dirty="0">
                <a:effectLst/>
              </a:rPr>
              <a:t> </a:t>
            </a:r>
            <a:r>
              <a:rPr lang="en-US" sz="1300" dirty="0" err="1">
                <a:effectLst/>
              </a:rPr>
              <a:t>procesados</a:t>
            </a:r>
            <a:r>
              <a:rPr lang="en-US" sz="1300" dirty="0">
                <a:effectLst/>
              </a:rPr>
              <a:t> de modo de </a:t>
            </a:r>
            <a:r>
              <a:rPr lang="en-US" sz="1300" dirty="0" err="1">
                <a:effectLst/>
              </a:rPr>
              <a:t>obtener</a:t>
            </a:r>
            <a:r>
              <a:rPr lang="en-US" sz="1300" dirty="0">
                <a:effectLst/>
              </a:rPr>
              <a:t> un </a:t>
            </a:r>
            <a:r>
              <a:rPr lang="en-US" sz="1300" dirty="0" err="1">
                <a:effectLst/>
              </a:rPr>
              <a:t>modelo</a:t>
            </a:r>
            <a:r>
              <a:rPr lang="en-US" sz="1300" dirty="0">
                <a:effectLst/>
              </a:rPr>
              <a:t> de </a:t>
            </a:r>
            <a:r>
              <a:rPr lang="en-US" sz="1300" dirty="0" err="1">
                <a:effectLst/>
              </a:rPr>
              <a:t>bloques</a:t>
            </a:r>
            <a:r>
              <a:rPr lang="en-US" sz="1300" dirty="0">
                <a:effectLst/>
              </a:rPr>
              <a:t> (</a:t>
            </a:r>
            <a:r>
              <a:rPr lang="en-US" sz="1300" dirty="0" err="1">
                <a:effectLst/>
              </a:rPr>
              <a:t>Krigeage</a:t>
            </a:r>
            <a:r>
              <a:rPr lang="en-US" sz="1300" dirty="0">
                <a:effectLst/>
              </a:rPr>
              <a:t>, Ivor, etc.). Este </a:t>
            </a:r>
            <a:r>
              <a:rPr lang="en-US" sz="1300" dirty="0" err="1">
                <a:effectLst/>
              </a:rPr>
              <a:t>modelo</a:t>
            </a:r>
            <a:r>
              <a:rPr lang="en-US" sz="1300" dirty="0">
                <a:effectLst/>
              </a:rPr>
              <a:t> de </a:t>
            </a:r>
            <a:r>
              <a:rPr lang="en-US" sz="1300" dirty="0" err="1">
                <a:effectLst/>
              </a:rPr>
              <a:t>bloques</a:t>
            </a:r>
            <a:r>
              <a:rPr lang="en-US" sz="1300" dirty="0">
                <a:effectLst/>
              </a:rPr>
              <a:t> </a:t>
            </a:r>
            <a:r>
              <a:rPr lang="en-US" sz="1300" dirty="0" err="1">
                <a:effectLst/>
              </a:rPr>
              <a:t>consiste</a:t>
            </a:r>
            <a:r>
              <a:rPr lang="en-US" sz="1300" dirty="0">
                <a:effectLst/>
              </a:rPr>
              <a:t> </a:t>
            </a:r>
            <a:r>
              <a:rPr lang="en-US" sz="1300" dirty="0" err="1">
                <a:effectLst/>
              </a:rPr>
              <a:t>en</a:t>
            </a:r>
            <a:r>
              <a:rPr lang="en-US" sz="1300" dirty="0">
                <a:effectLst/>
              </a:rPr>
              <a:t> una </a:t>
            </a:r>
            <a:r>
              <a:rPr lang="en-US" sz="1300" dirty="0" err="1">
                <a:effectLst/>
              </a:rPr>
              <a:t>matriz</a:t>
            </a:r>
            <a:r>
              <a:rPr lang="en-US" sz="1300" dirty="0">
                <a:effectLst/>
              </a:rPr>
              <a:t> tridimensional de </a:t>
            </a:r>
            <a:r>
              <a:rPr lang="en-US" sz="1300" dirty="0" err="1">
                <a:effectLst/>
              </a:rPr>
              <a:t>bloques</a:t>
            </a:r>
            <a:r>
              <a:rPr lang="en-US" sz="1300" dirty="0">
                <a:effectLst/>
              </a:rPr>
              <a:t> de </a:t>
            </a:r>
            <a:r>
              <a:rPr lang="en-US" sz="1300" dirty="0" err="1">
                <a:effectLst/>
              </a:rPr>
              <a:t>dimensiones</a:t>
            </a:r>
            <a:r>
              <a:rPr lang="en-US" sz="1300" dirty="0">
                <a:effectLst/>
              </a:rPr>
              <a:t> </a:t>
            </a:r>
            <a:r>
              <a:rPr lang="en-US" sz="1300" dirty="0" err="1">
                <a:effectLst/>
              </a:rPr>
              <a:t>definidas</a:t>
            </a:r>
            <a:r>
              <a:rPr lang="en-US" sz="1300" dirty="0">
                <a:effectLst/>
              </a:rPr>
              <a:t> por </a:t>
            </a:r>
            <a:r>
              <a:rPr lang="en-US" sz="1300" dirty="0" err="1">
                <a:effectLst/>
              </a:rPr>
              <a:t>su</a:t>
            </a:r>
            <a:r>
              <a:rPr lang="en-US" sz="1300" dirty="0">
                <a:effectLst/>
              </a:rPr>
              <a:t> largo, ancho (ambos </a:t>
            </a:r>
            <a:r>
              <a:rPr lang="en-US" sz="1300" dirty="0" err="1">
                <a:effectLst/>
              </a:rPr>
              <a:t>iguales</a:t>
            </a:r>
            <a:r>
              <a:rPr lang="en-US" sz="1300" dirty="0">
                <a:effectLst/>
              </a:rPr>
              <a:t> por lo general) y alto, </a:t>
            </a:r>
            <a:r>
              <a:rPr lang="en-US" sz="1300" dirty="0" err="1">
                <a:effectLst/>
              </a:rPr>
              <a:t>este</a:t>
            </a:r>
            <a:r>
              <a:rPr lang="en-US" sz="1300" dirty="0">
                <a:effectLst/>
              </a:rPr>
              <a:t> </a:t>
            </a:r>
            <a:r>
              <a:rPr lang="en-US" sz="1300" dirty="0" err="1">
                <a:effectLst/>
              </a:rPr>
              <a:t>último</a:t>
            </a:r>
            <a:r>
              <a:rPr lang="en-US" sz="1300" dirty="0">
                <a:effectLst/>
              </a:rPr>
              <a:t> valor </a:t>
            </a:r>
            <a:r>
              <a:rPr lang="en-US" sz="1300" dirty="0" err="1">
                <a:effectLst/>
              </a:rPr>
              <a:t>corresponderá</a:t>
            </a:r>
            <a:r>
              <a:rPr lang="en-US" sz="1300" dirty="0">
                <a:effectLst/>
              </a:rPr>
              <a:t> a la </a:t>
            </a:r>
            <a:r>
              <a:rPr lang="en-US" sz="1300" dirty="0" err="1">
                <a:effectLst/>
              </a:rPr>
              <a:t>altura</a:t>
            </a:r>
            <a:r>
              <a:rPr lang="en-US" sz="1300" dirty="0">
                <a:effectLst/>
              </a:rPr>
              <a:t> de los </a:t>
            </a:r>
            <a:r>
              <a:rPr lang="en-US" sz="1300" dirty="0" err="1">
                <a:effectLst/>
              </a:rPr>
              <a:t>bancos</a:t>
            </a:r>
            <a:r>
              <a:rPr lang="en-US" sz="1300" dirty="0">
                <a:effectLst/>
              </a:rPr>
              <a:t> del </a:t>
            </a:r>
            <a:r>
              <a:rPr lang="en-US" sz="1300" dirty="0" err="1">
                <a:effectLst/>
              </a:rPr>
              <a:t>futuro</a:t>
            </a:r>
            <a:r>
              <a:rPr lang="en-US" sz="1300" dirty="0">
                <a:effectLst/>
              </a:rPr>
              <a:t> </a:t>
            </a:r>
            <a:r>
              <a:rPr lang="en-US" sz="1300" dirty="0" err="1">
                <a:effectLst/>
              </a:rPr>
              <a:t>rajo</a:t>
            </a:r>
            <a:r>
              <a:rPr lang="en-US" sz="1300" dirty="0">
                <a:effectLst/>
              </a:rPr>
              <a:t>. </a:t>
            </a:r>
            <a:r>
              <a:rPr lang="en-US" sz="1300" dirty="0" err="1">
                <a:effectLst/>
              </a:rPr>
              <a:t>Dicha</a:t>
            </a:r>
            <a:r>
              <a:rPr lang="en-US" sz="1300" dirty="0">
                <a:effectLst/>
              </a:rPr>
              <a:t> </a:t>
            </a:r>
            <a:r>
              <a:rPr lang="en-US" sz="1300" dirty="0" err="1">
                <a:effectLst/>
              </a:rPr>
              <a:t>altura</a:t>
            </a:r>
            <a:r>
              <a:rPr lang="en-US" sz="1300" dirty="0">
                <a:effectLst/>
              </a:rPr>
              <a:t> </a:t>
            </a:r>
            <a:r>
              <a:rPr lang="en-US" sz="1300" dirty="0" err="1">
                <a:effectLst/>
              </a:rPr>
              <a:t>será</a:t>
            </a:r>
            <a:r>
              <a:rPr lang="en-US" sz="1300" dirty="0">
                <a:effectLst/>
              </a:rPr>
              <a:t> </a:t>
            </a:r>
            <a:r>
              <a:rPr lang="en-US" sz="1300" dirty="0" err="1">
                <a:effectLst/>
              </a:rPr>
              <a:t>definida</a:t>
            </a:r>
            <a:r>
              <a:rPr lang="en-US" sz="1300" dirty="0">
                <a:effectLst/>
              </a:rPr>
              <a:t> </a:t>
            </a:r>
            <a:r>
              <a:rPr lang="en-US" sz="1300" dirty="0" err="1">
                <a:effectLst/>
              </a:rPr>
              <a:t>principalmente</a:t>
            </a:r>
            <a:r>
              <a:rPr lang="en-US" sz="1300" dirty="0">
                <a:effectLst/>
              </a:rPr>
              <a:t> </a:t>
            </a:r>
            <a:r>
              <a:rPr lang="en-US" sz="1300" dirty="0" err="1">
                <a:effectLst/>
              </a:rPr>
              <a:t>en</a:t>
            </a:r>
            <a:r>
              <a:rPr lang="en-US" sz="1300" dirty="0">
                <a:effectLst/>
              </a:rPr>
              <a:t> </a:t>
            </a:r>
            <a:r>
              <a:rPr lang="en-US" sz="1300" dirty="0" err="1">
                <a:effectLst/>
              </a:rPr>
              <a:t>función</a:t>
            </a:r>
            <a:r>
              <a:rPr lang="en-US" sz="1300" dirty="0">
                <a:effectLst/>
              </a:rPr>
              <a:t> de las </a:t>
            </a:r>
            <a:r>
              <a:rPr lang="en-US" sz="1300" dirty="0" err="1">
                <a:effectLst/>
              </a:rPr>
              <a:t>características</a:t>
            </a:r>
            <a:r>
              <a:rPr lang="en-US" sz="1300" dirty="0">
                <a:effectLst/>
              </a:rPr>
              <a:t> del </a:t>
            </a:r>
            <a:r>
              <a:rPr lang="en-US" sz="1300" dirty="0" err="1">
                <a:effectLst/>
              </a:rPr>
              <a:t>yacimiento</a:t>
            </a:r>
            <a:r>
              <a:rPr lang="en-US" sz="1300" dirty="0">
                <a:effectLst/>
              </a:rPr>
              <a:t> y la </a:t>
            </a:r>
            <a:r>
              <a:rPr lang="en-US" sz="1300" dirty="0" err="1">
                <a:effectLst/>
              </a:rPr>
              <a:t>elección</a:t>
            </a:r>
            <a:r>
              <a:rPr lang="en-US" sz="1300" dirty="0">
                <a:effectLst/>
              </a:rPr>
              <a:t> de los </a:t>
            </a:r>
            <a:r>
              <a:rPr lang="en-US" sz="1300" dirty="0" err="1">
                <a:effectLst/>
              </a:rPr>
              <a:t>equipos</a:t>
            </a:r>
            <a:r>
              <a:rPr lang="en-US" sz="1300" dirty="0">
                <a:effectLst/>
              </a:rPr>
              <a:t> de </a:t>
            </a:r>
            <a:r>
              <a:rPr lang="en-US" sz="1300" dirty="0" err="1">
                <a:effectLst/>
              </a:rPr>
              <a:t>explotación</a:t>
            </a:r>
            <a:r>
              <a:rPr lang="en-US" sz="1300" dirty="0">
                <a:effectLst/>
              </a:rPr>
              <a:t>. La </a:t>
            </a:r>
            <a:r>
              <a:rPr lang="en-US" sz="1300" dirty="0" err="1">
                <a:effectLst/>
              </a:rPr>
              <a:t>altura</a:t>
            </a:r>
            <a:r>
              <a:rPr lang="en-US" sz="1300" dirty="0">
                <a:effectLst/>
              </a:rPr>
              <a:t> del banco a </a:t>
            </a:r>
            <a:r>
              <a:rPr lang="en-US" sz="1300" dirty="0" err="1">
                <a:effectLst/>
              </a:rPr>
              <a:t>su</a:t>
            </a:r>
            <a:r>
              <a:rPr lang="en-US" sz="1300" dirty="0">
                <a:effectLst/>
              </a:rPr>
              <a:t> </a:t>
            </a:r>
            <a:r>
              <a:rPr lang="en-US" sz="1300" dirty="0" err="1">
                <a:effectLst/>
              </a:rPr>
              <a:t>vez</a:t>
            </a:r>
            <a:r>
              <a:rPr lang="en-US" sz="1300" dirty="0">
                <a:effectLst/>
              </a:rPr>
              <a:t> define </a:t>
            </a:r>
            <a:r>
              <a:rPr lang="en-US" sz="1300" dirty="0" err="1">
                <a:effectLst/>
              </a:rPr>
              <a:t>en</a:t>
            </a:r>
            <a:r>
              <a:rPr lang="en-US" sz="1300" dirty="0">
                <a:effectLst/>
              </a:rPr>
              <a:t> la </a:t>
            </a:r>
            <a:r>
              <a:rPr lang="en-US" sz="1300" dirty="0" err="1">
                <a:effectLst/>
              </a:rPr>
              <a:t>estimación</a:t>
            </a:r>
            <a:r>
              <a:rPr lang="en-US" sz="1300" dirty="0">
                <a:effectLst/>
              </a:rPr>
              <a:t> de </a:t>
            </a:r>
            <a:r>
              <a:rPr lang="en-US" sz="1300" dirty="0" err="1">
                <a:effectLst/>
              </a:rPr>
              <a:t>reservas</a:t>
            </a:r>
            <a:r>
              <a:rPr lang="en-US" sz="1300" dirty="0">
                <a:effectLst/>
              </a:rPr>
              <a:t> la </a:t>
            </a:r>
            <a:r>
              <a:rPr lang="en-US" sz="1300" dirty="0" err="1">
                <a:effectLst/>
              </a:rPr>
              <a:t>altura</a:t>
            </a:r>
            <a:r>
              <a:rPr lang="en-US" sz="1300" dirty="0">
                <a:effectLst/>
              </a:rPr>
              <a:t> que </a:t>
            </a:r>
            <a:r>
              <a:rPr lang="en-US" sz="1300" dirty="0" err="1">
                <a:effectLst/>
              </a:rPr>
              <a:t>tendrán</a:t>
            </a:r>
            <a:r>
              <a:rPr lang="en-US" sz="1300" dirty="0">
                <a:effectLst/>
              </a:rPr>
              <a:t> los </a:t>
            </a:r>
            <a:r>
              <a:rPr lang="en-US" sz="1300" dirty="0" err="1">
                <a:effectLst/>
              </a:rPr>
              <a:t>compósitos</a:t>
            </a:r>
            <a:r>
              <a:rPr lang="en-US" sz="1300" dirty="0">
                <a:effectLst/>
              </a:rPr>
              <a:t> </a:t>
            </a:r>
            <a:r>
              <a:rPr lang="en-US" sz="1300" dirty="0" err="1">
                <a:effectLst/>
              </a:rPr>
              <a:t>en</a:t>
            </a:r>
            <a:r>
              <a:rPr lang="en-US" sz="1300" dirty="0">
                <a:effectLst/>
              </a:rPr>
              <a:t> la </a:t>
            </a:r>
            <a:r>
              <a:rPr lang="en-US" sz="1300" dirty="0" err="1">
                <a:effectLst/>
              </a:rPr>
              <a:t>campaña</a:t>
            </a:r>
            <a:r>
              <a:rPr lang="en-US" sz="1300" dirty="0">
                <a:effectLst/>
              </a:rPr>
              <a:t> de </a:t>
            </a:r>
            <a:r>
              <a:rPr lang="en-US" sz="1300" dirty="0" err="1">
                <a:effectLst/>
              </a:rPr>
              <a:t>sondajes</a:t>
            </a:r>
            <a:r>
              <a:rPr lang="en-US" sz="1300" dirty="0">
                <a:effectLst/>
              </a:rPr>
              <a:t>.</a:t>
            </a:r>
          </a:p>
          <a:p>
            <a:pPr>
              <a:lnSpc>
                <a:spcPct val="90000"/>
              </a:lnSpc>
              <a:spcAft>
                <a:spcPts val="600"/>
              </a:spcAft>
            </a:pPr>
            <a:r>
              <a:rPr lang="en-US" sz="1300" dirty="0">
                <a:effectLst/>
              </a:rPr>
              <a:t> </a:t>
            </a:r>
          </a:p>
          <a:p>
            <a:pPr>
              <a:lnSpc>
                <a:spcPct val="90000"/>
              </a:lnSpc>
              <a:spcAft>
                <a:spcPts val="600"/>
              </a:spcAft>
            </a:pPr>
            <a:r>
              <a:rPr lang="en-US" sz="1300" dirty="0" err="1">
                <a:effectLst/>
              </a:rPr>
              <a:t>Cada</a:t>
            </a:r>
            <a:r>
              <a:rPr lang="en-US" sz="1300" dirty="0">
                <a:effectLst/>
              </a:rPr>
              <a:t> uno de los </a:t>
            </a:r>
            <a:r>
              <a:rPr lang="en-US" sz="1300" dirty="0" err="1">
                <a:effectLst/>
              </a:rPr>
              <a:t>bloques</a:t>
            </a:r>
            <a:r>
              <a:rPr lang="en-US" sz="1300" dirty="0">
                <a:effectLst/>
              </a:rPr>
              <a:t> </a:t>
            </a:r>
            <a:r>
              <a:rPr lang="en-US" sz="1300" dirty="0" err="1">
                <a:effectLst/>
              </a:rPr>
              <a:t>podrá</a:t>
            </a:r>
            <a:r>
              <a:rPr lang="en-US" sz="1300" dirty="0">
                <a:effectLst/>
              </a:rPr>
              <a:t> </a:t>
            </a:r>
            <a:r>
              <a:rPr lang="en-US" sz="1300" dirty="0" err="1">
                <a:effectLst/>
              </a:rPr>
              <a:t>guardar</a:t>
            </a:r>
            <a:r>
              <a:rPr lang="en-US" sz="1300" dirty="0">
                <a:effectLst/>
              </a:rPr>
              <a:t> </a:t>
            </a:r>
            <a:r>
              <a:rPr lang="en-US" sz="1300" dirty="0" err="1">
                <a:effectLst/>
              </a:rPr>
              <a:t>información</a:t>
            </a:r>
            <a:r>
              <a:rPr lang="en-US" sz="1300" dirty="0">
                <a:effectLst/>
              </a:rPr>
              <a:t> </a:t>
            </a:r>
            <a:r>
              <a:rPr lang="en-US" sz="1300" dirty="0" err="1">
                <a:effectLst/>
              </a:rPr>
              <a:t>relevante</a:t>
            </a:r>
            <a:r>
              <a:rPr lang="en-US" sz="1300" dirty="0">
                <a:effectLst/>
              </a:rPr>
              <a:t> de </a:t>
            </a:r>
            <a:r>
              <a:rPr lang="en-US" sz="1300" dirty="0" err="1">
                <a:effectLst/>
              </a:rPr>
              <a:t>datos</a:t>
            </a:r>
            <a:r>
              <a:rPr lang="en-US" sz="1300" dirty="0">
                <a:effectLst/>
              </a:rPr>
              <a:t> </a:t>
            </a:r>
            <a:r>
              <a:rPr lang="en-US" sz="1300" dirty="0" err="1">
                <a:effectLst/>
              </a:rPr>
              <a:t>como</a:t>
            </a:r>
            <a:r>
              <a:rPr lang="en-US" sz="1300" dirty="0">
                <a:effectLst/>
              </a:rPr>
              <a:t>:</a:t>
            </a:r>
          </a:p>
          <a:p>
            <a:pPr>
              <a:lnSpc>
                <a:spcPct val="90000"/>
              </a:lnSpc>
              <a:spcAft>
                <a:spcPts val="600"/>
              </a:spcAft>
              <a:tabLst>
                <a:tab pos="180340" algn="l"/>
              </a:tabLst>
            </a:pPr>
            <a:r>
              <a:rPr lang="en-US" sz="1300" dirty="0">
                <a:effectLst/>
              </a:rPr>
              <a:t> </a:t>
            </a:r>
          </a:p>
          <a:p>
            <a:pPr>
              <a:lnSpc>
                <a:spcPct val="90000"/>
              </a:lnSpc>
              <a:spcAft>
                <a:spcPts val="600"/>
              </a:spcAft>
              <a:tabLst>
                <a:tab pos="180340" algn="l"/>
              </a:tabLst>
            </a:pPr>
            <a:r>
              <a:rPr lang="en-US" sz="1300" dirty="0">
                <a:effectLst/>
              </a:rPr>
              <a:t>	-	Tipo de Roca (</a:t>
            </a:r>
            <a:r>
              <a:rPr lang="en-US" sz="1300" dirty="0" err="1">
                <a:effectLst/>
              </a:rPr>
              <a:t>geomecánica</a:t>
            </a:r>
            <a:r>
              <a:rPr lang="en-US" sz="1300" dirty="0">
                <a:effectLst/>
              </a:rPr>
              <a:t>, </a:t>
            </a:r>
            <a:r>
              <a:rPr lang="en-US" sz="1300" dirty="0" err="1">
                <a:effectLst/>
              </a:rPr>
              <a:t>estructuras</a:t>
            </a:r>
            <a:r>
              <a:rPr lang="en-US" sz="1300" dirty="0">
                <a:effectLst/>
              </a:rPr>
              <a:t> y </a:t>
            </a:r>
            <a:r>
              <a:rPr lang="en-US" sz="1300" dirty="0" err="1">
                <a:effectLst/>
              </a:rPr>
              <a:t>litología</a:t>
            </a:r>
            <a:r>
              <a:rPr lang="en-US" sz="1300" dirty="0">
                <a:effectLst/>
              </a:rPr>
              <a:t>).</a:t>
            </a:r>
          </a:p>
          <a:p>
            <a:pPr>
              <a:lnSpc>
                <a:spcPct val="90000"/>
              </a:lnSpc>
              <a:spcAft>
                <a:spcPts val="600"/>
              </a:spcAft>
              <a:tabLst>
                <a:tab pos="180340" algn="l"/>
              </a:tabLst>
            </a:pPr>
            <a:r>
              <a:rPr lang="en-US" sz="1300" dirty="0">
                <a:effectLst/>
              </a:rPr>
              <a:t>	-	</a:t>
            </a:r>
            <a:r>
              <a:rPr lang="en-US" sz="1300" dirty="0" err="1">
                <a:effectLst/>
              </a:rPr>
              <a:t>Leyes</a:t>
            </a:r>
            <a:r>
              <a:rPr lang="en-US" sz="1300" dirty="0">
                <a:effectLst/>
              </a:rPr>
              <a:t> (tanto del mineral principal </a:t>
            </a:r>
            <a:r>
              <a:rPr lang="en-US" sz="1300" dirty="0" err="1">
                <a:effectLst/>
              </a:rPr>
              <a:t>como</a:t>
            </a:r>
            <a:r>
              <a:rPr lang="en-US" sz="1300" dirty="0">
                <a:effectLst/>
              </a:rPr>
              <a:t> de sus sub - </a:t>
            </a:r>
            <a:r>
              <a:rPr lang="en-US" sz="1300" dirty="0" err="1">
                <a:effectLst/>
              </a:rPr>
              <a:t>productos</a:t>
            </a:r>
            <a:r>
              <a:rPr lang="en-US" sz="1300" dirty="0">
                <a:effectLst/>
              </a:rPr>
              <a:t>).</a:t>
            </a:r>
          </a:p>
          <a:p>
            <a:pPr>
              <a:lnSpc>
                <a:spcPct val="90000"/>
              </a:lnSpc>
              <a:spcAft>
                <a:spcPts val="600"/>
              </a:spcAft>
              <a:tabLst>
                <a:tab pos="180340" algn="l"/>
              </a:tabLst>
            </a:pPr>
            <a:r>
              <a:rPr lang="en-US" sz="1300" dirty="0">
                <a:effectLst/>
              </a:rPr>
              <a:t>	-	</a:t>
            </a:r>
            <a:r>
              <a:rPr lang="en-US" sz="1300" dirty="0" err="1">
                <a:effectLst/>
              </a:rPr>
              <a:t>Datos</a:t>
            </a:r>
            <a:r>
              <a:rPr lang="en-US" sz="1300" dirty="0">
                <a:effectLst/>
              </a:rPr>
              <a:t> </a:t>
            </a:r>
            <a:r>
              <a:rPr lang="en-US" sz="1300" dirty="0" err="1">
                <a:effectLst/>
              </a:rPr>
              <a:t>económicos</a:t>
            </a:r>
            <a:r>
              <a:rPr lang="en-US" sz="1300" dirty="0">
                <a:effectLst/>
              </a:rPr>
              <a:t> (</a:t>
            </a:r>
            <a:r>
              <a:rPr lang="en-US" sz="1300" dirty="0" err="1">
                <a:effectLst/>
              </a:rPr>
              <a:t>costos</a:t>
            </a:r>
            <a:r>
              <a:rPr lang="en-US" sz="1300" dirty="0">
                <a:effectLst/>
              </a:rPr>
              <a:t> de </a:t>
            </a:r>
            <a:r>
              <a:rPr lang="en-US" sz="1300" dirty="0" err="1">
                <a:effectLst/>
              </a:rPr>
              <a:t>extracción</a:t>
            </a:r>
            <a:r>
              <a:rPr lang="en-US" sz="1300" dirty="0">
                <a:effectLst/>
              </a:rPr>
              <a:t>, de </a:t>
            </a:r>
            <a:r>
              <a:rPr lang="en-US" sz="1300" dirty="0" err="1">
                <a:effectLst/>
              </a:rPr>
              <a:t>proceso</a:t>
            </a:r>
            <a:r>
              <a:rPr lang="en-US" sz="1300" dirty="0">
                <a:effectLst/>
              </a:rPr>
              <a:t>, de </a:t>
            </a:r>
            <a:r>
              <a:rPr lang="en-US" sz="1300" dirty="0" err="1">
                <a:effectLst/>
              </a:rPr>
              <a:t>venta</a:t>
            </a:r>
            <a:r>
              <a:rPr lang="en-US" sz="1300" dirty="0">
                <a:effectLst/>
              </a:rPr>
              <a:t> y/o </a:t>
            </a:r>
            <a:r>
              <a:rPr lang="en-US" sz="1300" dirty="0" err="1">
                <a:effectLst/>
              </a:rPr>
              <a:t>beneficio</a:t>
            </a:r>
            <a:r>
              <a:rPr lang="en-US" sz="1300" dirty="0">
                <a:effectLst/>
              </a:rPr>
              <a:t> </a:t>
            </a:r>
            <a:r>
              <a:rPr lang="en-US" sz="1300" dirty="0" err="1">
                <a:effectLst/>
              </a:rPr>
              <a:t>económico</a:t>
            </a:r>
            <a:r>
              <a:rPr lang="en-US" sz="1300" dirty="0">
                <a:effectLst/>
              </a:rPr>
              <a:t> </a:t>
            </a:r>
            <a:r>
              <a:rPr lang="en-US" sz="1300" dirty="0" err="1">
                <a:effectLst/>
              </a:rPr>
              <a:t>asociado</a:t>
            </a:r>
            <a:r>
              <a:rPr lang="en-US" sz="1300" dirty="0">
                <a:effectLst/>
              </a:rPr>
              <a:t>).</a:t>
            </a:r>
          </a:p>
          <a:p>
            <a:pPr>
              <a:lnSpc>
                <a:spcPct val="90000"/>
              </a:lnSpc>
              <a:spcAft>
                <a:spcPts val="600"/>
              </a:spcAft>
              <a:tabLst>
                <a:tab pos="180340" algn="l"/>
              </a:tabLst>
            </a:pPr>
            <a:r>
              <a:rPr lang="en-US" sz="1300" dirty="0">
                <a:effectLst/>
              </a:rPr>
              <a:t>	-	</a:t>
            </a:r>
            <a:r>
              <a:rPr lang="en-US" sz="1300" dirty="0" err="1">
                <a:effectLst/>
              </a:rPr>
              <a:t>Recuperaciones</a:t>
            </a:r>
            <a:r>
              <a:rPr lang="en-US" sz="1300" dirty="0">
                <a:effectLst/>
              </a:rPr>
              <a:t> </a:t>
            </a:r>
            <a:r>
              <a:rPr lang="en-US" sz="1300" dirty="0" err="1">
                <a:effectLst/>
              </a:rPr>
              <a:t>metalúrgicas</a:t>
            </a:r>
            <a:r>
              <a:rPr lang="en-US" sz="1300" dirty="0">
                <a:effectLst/>
              </a:rPr>
              <a:t>.</a:t>
            </a:r>
          </a:p>
          <a:p>
            <a:pPr>
              <a:lnSpc>
                <a:spcPct val="90000"/>
              </a:lnSpc>
              <a:spcAft>
                <a:spcPts val="600"/>
              </a:spcAft>
              <a:tabLst>
                <a:tab pos="180340" algn="l"/>
              </a:tabLst>
            </a:pPr>
            <a:r>
              <a:rPr lang="en-US" sz="1300" dirty="0">
                <a:effectLst/>
              </a:rPr>
              <a:t>	-	</a:t>
            </a:r>
            <a:r>
              <a:rPr lang="en-US" sz="1300" dirty="0" err="1">
                <a:effectLst/>
              </a:rPr>
              <a:t>Etcétera</a:t>
            </a:r>
            <a:r>
              <a:rPr lang="en-US" sz="1300" dirty="0">
                <a:effectLst/>
              </a:rPr>
              <a:t>.</a:t>
            </a:r>
          </a:p>
        </p:txBody>
      </p:sp>
    </p:spTree>
    <p:extLst>
      <p:ext uri="{BB962C8B-B14F-4D97-AF65-F5344CB8AC3E}">
        <p14:creationId xmlns:p14="http://schemas.microsoft.com/office/powerpoint/2010/main" val="330037983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p:txBody>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8" name="Marcador de fecha 7">
            <a:extLst>
              <a:ext uri="{FF2B5EF4-FFF2-40B4-BE49-F238E27FC236}">
                <a16:creationId xmlns:a16="http://schemas.microsoft.com/office/drawing/2014/main" id="{DDF7405C-0AB8-4B03-9CB6-28AFA807A531}"/>
              </a:ext>
            </a:extLst>
          </p:cNvPr>
          <p:cNvSpPr>
            <a:spLocks noGrp="1"/>
          </p:cNvSpPr>
          <p:nvPr>
            <p:ph type="dt" sz="half" idx="10"/>
          </p:nvPr>
        </p:nvSpPr>
        <p:spPr/>
        <p:txBody>
          <a:bodyPr/>
          <a:lstStyle/>
          <a:p>
            <a:fld id="{DC1D04F3-C438-4C2D-BB0C-B7DA4C64A07D}" type="datetime1">
              <a:rPr lang="es-PE" smtClean="0"/>
              <a:t>8/11/2023</a:t>
            </a:fld>
            <a:endParaRPr lang="es-PE"/>
          </a:p>
        </p:txBody>
      </p:sp>
      <p:sp>
        <p:nvSpPr>
          <p:cNvPr id="7" name="Marcador de número de diapositiva 6">
            <a:extLst>
              <a:ext uri="{FF2B5EF4-FFF2-40B4-BE49-F238E27FC236}">
                <a16:creationId xmlns:a16="http://schemas.microsoft.com/office/drawing/2014/main" id="{A7CF7E4C-38CC-47A1-99F5-06DB14516DF6}"/>
              </a:ext>
            </a:extLst>
          </p:cNvPr>
          <p:cNvSpPr>
            <a:spLocks noGrp="1"/>
          </p:cNvSpPr>
          <p:nvPr>
            <p:ph type="sldNum" sz="quarter" idx="12"/>
          </p:nvPr>
        </p:nvSpPr>
        <p:spPr/>
        <p:txBody>
          <a:bodyPr/>
          <a:lstStyle/>
          <a:p>
            <a:fld id="{5981010B-86DA-4ADF-9F27-44166A92FBA2}" type="slidenum">
              <a:rPr lang="es-PE" smtClean="0"/>
              <a:t>7</a:t>
            </a:fld>
            <a:endParaRPr lang="es-PE"/>
          </a:p>
        </p:txBody>
      </p:sp>
      <p:sp>
        <p:nvSpPr>
          <p:cNvPr id="6" name="CuadroTexto 5">
            <a:extLst>
              <a:ext uri="{FF2B5EF4-FFF2-40B4-BE49-F238E27FC236}">
                <a16:creationId xmlns:a16="http://schemas.microsoft.com/office/drawing/2014/main" id="{D2E405E7-C3B8-4719-8236-CAAA6BF6FD2D}"/>
              </a:ext>
            </a:extLst>
          </p:cNvPr>
          <p:cNvSpPr txBox="1"/>
          <p:nvPr/>
        </p:nvSpPr>
        <p:spPr>
          <a:xfrm>
            <a:off x="1149927" y="1128451"/>
            <a:ext cx="10280073" cy="5386090"/>
          </a:xfrm>
          <a:prstGeom prst="rect">
            <a:avLst/>
          </a:prstGeom>
          <a:noFill/>
        </p:spPr>
        <p:txBody>
          <a:bodyPr wrap="square">
            <a:spAutoFit/>
          </a:bodyPr>
          <a:lstStyle/>
          <a:p>
            <a:pPr indent="449580" algn="just"/>
            <a:r>
              <a:rPr lang="es-ES" sz="1600" dirty="0">
                <a:effectLst/>
                <a:latin typeface="Times New Roman" panose="02020603050405020304" pitchFamily="18" charset="0"/>
                <a:ea typeface="Times New Roman" panose="02020603050405020304" pitchFamily="18" charset="0"/>
              </a:rPr>
              <a:t>Dependiendo de cada explotación la planificación de corto, mediano y largo plazo abarcará períodos distintos (Corto plazo: día, semana, mes, trimestre, semestre. Mediano plazo: trimestre, semestre, año, </a:t>
            </a:r>
            <a:r>
              <a:rPr lang="es-ES" sz="1600" dirty="0" err="1">
                <a:effectLst/>
                <a:latin typeface="Times New Roman" panose="02020603050405020304" pitchFamily="18" charset="0"/>
                <a:ea typeface="Times New Roman" panose="02020603050405020304" pitchFamily="18" charset="0"/>
              </a:rPr>
              <a:t>bi</a:t>
            </a:r>
            <a:r>
              <a:rPr lang="es-ES" sz="1600" dirty="0">
                <a:effectLst/>
                <a:latin typeface="Times New Roman" panose="02020603050405020304" pitchFamily="18" charset="0"/>
                <a:ea typeface="Times New Roman" panose="02020603050405020304" pitchFamily="18" charset="0"/>
              </a:rPr>
              <a:t> anual, tri anual. Largo plazo: anual, </a:t>
            </a:r>
            <a:r>
              <a:rPr lang="es-ES" sz="1600" dirty="0" err="1">
                <a:effectLst/>
                <a:latin typeface="Times New Roman" panose="02020603050405020304" pitchFamily="18" charset="0"/>
                <a:ea typeface="Times New Roman" panose="02020603050405020304" pitchFamily="18" charset="0"/>
              </a:rPr>
              <a:t>bi</a:t>
            </a:r>
            <a:r>
              <a:rPr lang="es-ES" sz="1600" dirty="0">
                <a:effectLst/>
                <a:latin typeface="Times New Roman" panose="02020603050405020304" pitchFamily="18" charset="0"/>
                <a:ea typeface="Times New Roman" panose="02020603050405020304" pitchFamily="18" charset="0"/>
              </a:rPr>
              <a:t> anual, 10 años, etc.).</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Times New Roman" panose="02020603050405020304" pitchFamily="18" charset="0"/>
                <a:ea typeface="Times New Roman" panose="02020603050405020304" pitchFamily="18" charset="0"/>
              </a:rPr>
              <a:t>	Como todo proyecto, la explotación de un yacimiento deberá ser evaluada técnica y económicamente, dentro de un período o vida del yacimiento. Esta vida del yacimiento dependerá principalmente de las cantidades de reservas </a:t>
            </a:r>
            <a:r>
              <a:rPr lang="es-ES" sz="1600" dirty="0" err="1">
                <a:effectLst/>
                <a:latin typeface="Times New Roman" panose="02020603050405020304" pitchFamily="18" charset="0"/>
                <a:ea typeface="Times New Roman" panose="02020603050405020304" pitchFamily="18" charset="0"/>
              </a:rPr>
              <a:t>minables</a:t>
            </a:r>
            <a:r>
              <a:rPr lang="es-ES" sz="1600" dirty="0">
                <a:effectLst/>
                <a:latin typeface="Times New Roman" panose="02020603050405020304" pitchFamily="18" charset="0"/>
                <a:ea typeface="Times New Roman" panose="02020603050405020304" pitchFamily="18" charset="0"/>
              </a:rPr>
              <a:t>, ritmo de explotación requerido o producción de la faena y de las necesidades, políticas, recursos o intereses de la empresa.</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Times New Roman" panose="02020603050405020304" pitchFamily="18" charset="0"/>
                <a:ea typeface="Times New Roman" panose="02020603050405020304" pitchFamily="18" charset="0"/>
              </a:rPr>
              <a:t> Para la correcta evaluación del proyecto, debemos contar con los datos necesarios para el desarrollo de los estudios, los cuales provendrán de fuentes de información técnica fidedignas, tales como la operación de otros yacimientos de similares características, tecnología, procesos productivos involucrados y la experiencia de los encargados de evaluar dicho proyecto.</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Times New Roman" panose="02020603050405020304" pitchFamily="18" charset="0"/>
                <a:ea typeface="Times New Roman" panose="02020603050405020304" pitchFamily="18" charset="0"/>
              </a:rPr>
              <a:t> Dentro de los procesos productivos se encuentran por ejemplo:</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Times New Roman" panose="02020603050405020304" pitchFamily="18" charset="0"/>
                <a:ea typeface="Times New Roman" panose="02020603050405020304" pitchFamily="18" charset="0"/>
              </a:rPr>
              <a:t> 	-	</a:t>
            </a:r>
            <a:r>
              <a:rPr lang="es-ES" sz="2800" b="1" dirty="0">
                <a:solidFill>
                  <a:srgbClr val="FF0000"/>
                </a:solidFill>
                <a:effectLst/>
                <a:latin typeface="Times New Roman" panose="02020603050405020304" pitchFamily="18" charset="0"/>
                <a:ea typeface="Times New Roman" panose="02020603050405020304" pitchFamily="18" charset="0"/>
              </a:rPr>
              <a:t>Perforación.</a:t>
            </a:r>
            <a:endParaRPr lang="es-PE" sz="2800" b="1" dirty="0">
              <a:solidFill>
                <a:srgbClr val="FF0000"/>
              </a:solidFill>
              <a:effectLst/>
              <a:latin typeface="Times New Roman" panose="02020603050405020304" pitchFamily="18" charset="0"/>
              <a:ea typeface="Times New Roman" panose="02020603050405020304" pitchFamily="18" charset="0"/>
            </a:endParaRPr>
          </a:p>
          <a:p>
            <a:pPr algn="just"/>
            <a:r>
              <a:rPr lang="es-ES" sz="1600" dirty="0">
                <a:effectLst/>
                <a:latin typeface="Times New Roman" panose="02020603050405020304" pitchFamily="18" charset="0"/>
                <a:ea typeface="Times New Roman" panose="02020603050405020304" pitchFamily="18" charset="0"/>
              </a:rPr>
              <a:t>	-	</a:t>
            </a:r>
            <a:r>
              <a:rPr lang="es-ES" sz="2800" b="1" dirty="0">
                <a:solidFill>
                  <a:srgbClr val="FF0000"/>
                </a:solidFill>
                <a:latin typeface="Times New Roman" panose="02020603050405020304" pitchFamily="18" charset="0"/>
                <a:ea typeface="Times New Roman" panose="02020603050405020304" pitchFamily="18" charset="0"/>
              </a:rPr>
              <a:t>Vol</a:t>
            </a:r>
            <a:r>
              <a:rPr lang="es-ES" sz="2800" b="1" dirty="0">
                <a:solidFill>
                  <a:srgbClr val="FF0000"/>
                </a:solidFill>
                <a:effectLst/>
                <a:latin typeface="Times New Roman" panose="02020603050405020304" pitchFamily="18" charset="0"/>
                <a:ea typeface="Times New Roman" panose="02020603050405020304" pitchFamily="18" charset="0"/>
              </a:rPr>
              <a:t>adura.</a:t>
            </a:r>
            <a:endParaRPr lang="es-PE" sz="2800" b="1" dirty="0">
              <a:solidFill>
                <a:srgbClr val="FF0000"/>
              </a:solidFill>
              <a:effectLst/>
              <a:latin typeface="Times New Roman" panose="02020603050405020304" pitchFamily="18" charset="0"/>
              <a:ea typeface="Times New Roman" panose="02020603050405020304" pitchFamily="18" charset="0"/>
            </a:endParaRPr>
          </a:p>
          <a:p>
            <a:pPr algn="just"/>
            <a:r>
              <a:rPr lang="es-ES" sz="1600" dirty="0">
                <a:effectLst/>
                <a:latin typeface="Times New Roman" panose="02020603050405020304" pitchFamily="18" charset="0"/>
                <a:ea typeface="Times New Roman" panose="02020603050405020304" pitchFamily="18" charset="0"/>
              </a:rPr>
              <a:t>	-	Carguío y Transporte.</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Times New Roman" panose="02020603050405020304" pitchFamily="18" charset="0"/>
                <a:ea typeface="Times New Roman" panose="02020603050405020304" pitchFamily="18" charset="0"/>
              </a:rPr>
              <a:t>	-	Sistemas de manejo de materiales.</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Times New Roman" panose="02020603050405020304" pitchFamily="18" charset="0"/>
                <a:ea typeface="Times New Roman" panose="02020603050405020304" pitchFamily="18" charset="0"/>
              </a:rPr>
              <a:t>	-	Servicios de apoyo.</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Times New Roman" panose="02020603050405020304" pitchFamily="18" charset="0"/>
                <a:ea typeface="Times New Roman" panose="02020603050405020304" pitchFamily="18" charset="0"/>
              </a:rPr>
              <a:t> Dentro de los otros procesos que participan de la producción (no menos importantes) se encuentran:</a:t>
            </a:r>
            <a:endParaRPr lang="es-PE" sz="1600" dirty="0">
              <a:effectLst/>
              <a:latin typeface="Times New Roman" panose="02020603050405020304" pitchFamily="18" charset="0"/>
              <a:ea typeface="Times New Roman" panose="02020603050405020304" pitchFamily="18" charset="0"/>
            </a:endParaRPr>
          </a:p>
          <a:p>
            <a:pPr algn="just">
              <a:tabLst>
                <a:tab pos="180340" algn="l"/>
              </a:tabLst>
            </a:pPr>
            <a:r>
              <a:rPr lang="es-ES" sz="1600" dirty="0">
                <a:effectLst/>
                <a:latin typeface="Times New Roman" panose="02020603050405020304" pitchFamily="18" charset="0"/>
                <a:ea typeface="Times New Roman" panose="02020603050405020304" pitchFamily="18" charset="0"/>
              </a:rPr>
              <a:t> 	-	Exploraciones (paralelas a la operación).</a:t>
            </a:r>
            <a:endParaRPr lang="es-PE" sz="1600" dirty="0">
              <a:effectLst/>
              <a:latin typeface="Times New Roman" panose="02020603050405020304" pitchFamily="18" charset="0"/>
              <a:ea typeface="Times New Roman" panose="02020603050405020304" pitchFamily="18" charset="0"/>
            </a:endParaRPr>
          </a:p>
          <a:p>
            <a:pPr algn="just">
              <a:tabLst>
                <a:tab pos="180340" algn="l"/>
              </a:tabLst>
            </a:pPr>
            <a:r>
              <a:rPr lang="es-ES" sz="1600" dirty="0">
                <a:effectLst/>
                <a:latin typeface="Times New Roman" panose="02020603050405020304" pitchFamily="18" charset="0"/>
                <a:ea typeface="Times New Roman" panose="02020603050405020304" pitchFamily="18" charset="0"/>
              </a:rPr>
              <a:t>	-	Proceso físico-químico del mineral (Conminación, flotación, fundición, aglomeración, lixiviación, electro 		obtención, etc.).</a:t>
            </a:r>
            <a:endParaRPr lang="es-PE" sz="1600" dirty="0">
              <a:effectLst/>
              <a:latin typeface="Times New Roman" panose="02020603050405020304" pitchFamily="18" charset="0"/>
              <a:ea typeface="Times New Roman" panose="02020603050405020304" pitchFamily="18" charset="0"/>
            </a:endParaRPr>
          </a:p>
          <a:p>
            <a:pPr algn="just">
              <a:tabLst>
                <a:tab pos="180340" algn="l"/>
              </a:tabLst>
            </a:pPr>
            <a:r>
              <a:rPr lang="es-ES" sz="1600" dirty="0">
                <a:effectLst/>
                <a:latin typeface="Times New Roman" panose="02020603050405020304" pitchFamily="18" charset="0"/>
                <a:ea typeface="Times New Roman" panose="02020603050405020304" pitchFamily="18" charset="0"/>
              </a:rPr>
              <a:t>	-	Venta del producto (transporte, seguros, impuestos, etc.).</a:t>
            </a:r>
            <a:endParaRPr lang="es-PE" sz="1600" dirty="0">
              <a:effectLst/>
              <a:latin typeface="Times New Roman" panose="02020603050405020304" pitchFamily="18" charset="0"/>
              <a:ea typeface="Times New Roman" panose="02020603050405020304" pitchFamily="18" charset="0"/>
            </a:endParaRPr>
          </a:p>
        </p:txBody>
      </p:sp>
      <p:sp>
        <p:nvSpPr>
          <p:cNvPr id="4" name="Elipse 3">
            <a:extLst>
              <a:ext uri="{FF2B5EF4-FFF2-40B4-BE49-F238E27FC236}">
                <a16:creationId xmlns:a16="http://schemas.microsoft.com/office/drawing/2014/main" id="{44F53509-4A42-40D5-8981-B72F8B6F16F7}"/>
              </a:ext>
            </a:extLst>
          </p:cNvPr>
          <p:cNvSpPr/>
          <p:nvPr/>
        </p:nvSpPr>
        <p:spPr>
          <a:xfrm>
            <a:off x="2773898" y="3817460"/>
            <a:ext cx="2281382" cy="96981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820384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1 CuadroTexto">
            <a:extLst>
              <a:ext uri="{FF2B5EF4-FFF2-40B4-BE49-F238E27FC236}">
                <a16:creationId xmlns:a16="http://schemas.microsoft.com/office/drawing/2014/main" id="{DA274EE5-6AC1-4197-83D4-2905A07C53AB}"/>
              </a:ext>
            </a:extLst>
          </p:cNvPr>
          <p:cNvSpPr txBox="1"/>
          <p:nvPr/>
        </p:nvSpPr>
        <p:spPr>
          <a:xfrm>
            <a:off x="7239014" y="525982"/>
            <a:ext cx="4282983" cy="1200361"/>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3600" b="1" kern="1200" cap="all" spc="200">
                <a:solidFill>
                  <a:schemeClr val="tx1"/>
                </a:solidFill>
                <a:effectLst>
                  <a:outerShdw blurRad="38100" dist="38100" dir="2700000" algn="tl">
                    <a:srgbClr val="C0C0C0"/>
                  </a:outerShdw>
                </a:effectLst>
                <a:latin typeface="+mj-lt"/>
                <a:ea typeface="+mj-ea"/>
                <a:cs typeface="+mj-cs"/>
              </a:rPr>
              <a:t>1.1. Aspectos Geológicos </a:t>
            </a:r>
          </a:p>
        </p:txBody>
      </p:sp>
      <p:pic>
        <p:nvPicPr>
          <p:cNvPr id="14" name="Imagen 13">
            <a:extLst>
              <a:ext uri="{FF2B5EF4-FFF2-40B4-BE49-F238E27FC236}">
                <a16:creationId xmlns:a16="http://schemas.microsoft.com/office/drawing/2014/main" id="{8AACE795-2126-4741-9948-31197784C998}"/>
              </a:ext>
            </a:extLst>
          </p:cNvPr>
          <p:cNvPicPr>
            <a:picLocks noChangeAspect="1"/>
          </p:cNvPicPr>
          <p:nvPr/>
        </p:nvPicPr>
        <p:blipFill rotWithShape="1">
          <a:blip r:embed="rId4"/>
          <a:srcRect l="4022"/>
          <a:stretch/>
        </p:blipFill>
        <p:spPr>
          <a:xfrm>
            <a:off x="576244" y="1817281"/>
            <a:ext cx="5628018" cy="2990568"/>
          </a:xfrm>
          <a:prstGeom prst="rect">
            <a:avLst/>
          </a:prstGeom>
        </p:spPr>
      </p:pic>
      <p:sp>
        <p:nvSpPr>
          <p:cNvPr id="7" name="CuadroTexto 6">
            <a:extLst>
              <a:ext uri="{FF2B5EF4-FFF2-40B4-BE49-F238E27FC236}">
                <a16:creationId xmlns:a16="http://schemas.microsoft.com/office/drawing/2014/main" id="{C67B601B-B6A5-4ED3-BBD0-F10BEC3EAA69}"/>
              </a:ext>
            </a:extLst>
          </p:cNvPr>
          <p:cNvSpPr txBox="1"/>
          <p:nvPr/>
        </p:nvSpPr>
        <p:spPr>
          <a:xfrm>
            <a:off x="7239012" y="2031101"/>
            <a:ext cx="4282984" cy="3511943"/>
          </a:xfrm>
          <a:prstGeom prst="rect">
            <a:avLst/>
          </a:prstGeom>
        </p:spPr>
        <p:txBody>
          <a:bodyPr vert="horz" lIns="91440" tIns="45720" rIns="91440" bIns="45720" rtlCol="0" anchor="ctr">
            <a:normAutofit/>
          </a:bodyPr>
          <a:lstStyle/>
          <a:p>
            <a:pPr indent="-228600">
              <a:lnSpc>
                <a:spcPct val="90000"/>
              </a:lnSpc>
              <a:spcBef>
                <a:spcPts val="700"/>
              </a:spcBef>
              <a:buClr>
                <a:schemeClr val="tx2"/>
              </a:buClr>
              <a:buFont typeface="Arial" panose="020B0604020202020204" pitchFamily="34" charset="0"/>
              <a:buChar char="•"/>
            </a:pPr>
            <a:r>
              <a:rPr lang="en-US" sz="1400"/>
              <a:t>Entendemos por mena aquel material geológico susceptible de ser explotado económicamente, y por recurso, una concentración natural de un sólido, líquido, o gas en la corteza terrestre, y cuya extracción es actual o potencialmente factible. </a:t>
            </a:r>
          </a:p>
          <a:p>
            <a:pPr indent="-228600">
              <a:lnSpc>
                <a:spcPct val="90000"/>
              </a:lnSpc>
              <a:spcBef>
                <a:spcPts val="700"/>
              </a:spcBef>
              <a:buClr>
                <a:schemeClr val="tx2"/>
              </a:buClr>
              <a:buFont typeface="Arial" panose="020B0604020202020204" pitchFamily="34" charset="0"/>
              <a:buChar char="•"/>
            </a:pPr>
            <a:r>
              <a:rPr lang="en-US" sz="1400"/>
              <a:t>El grado de certidumbre que tenemos sobre la existencia de un recurso viene dado por factores geológicos, económicos, ingenieriles, y medioambientales. Así, reserva es el máximo grado de certidumbre en cuanto los factores de juicio; pueden ser reservas demostradas o reservas inferidas. </a:t>
            </a:r>
          </a:p>
          <a:p>
            <a:pPr indent="-228600">
              <a:lnSpc>
                <a:spcPct val="90000"/>
              </a:lnSpc>
              <a:spcBef>
                <a:spcPts val="700"/>
              </a:spcBef>
              <a:buClr>
                <a:schemeClr val="tx2"/>
              </a:buClr>
              <a:buFont typeface="Arial" panose="020B0604020202020204" pitchFamily="34" charset="0"/>
              <a:buChar char="•"/>
            </a:pPr>
            <a:r>
              <a:rPr lang="en-US" sz="1400"/>
              <a:t>El concepto de reserva base abarca el concepto de reserva y aquellos recursos identificados, de menor calidad geológica que podrían ser extraídos en el futuro.</a:t>
            </a:r>
          </a:p>
        </p:txBody>
      </p:sp>
      <p:sp>
        <p:nvSpPr>
          <p:cNvPr id="2" name="Marcador de fecha 1">
            <a:extLst>
              <a:ext uri="{FF2B5EF4-FFF2-40B4-BE49-F238E27FC236}">
                <a16:creationId xmlns:a16="http://schemas.microsoft.com/office/drawing/2014/main" id="{1161A4CE-53B5-43C2-AD3C-381F886757CE}"/>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F136A5F8-8521-4270-90AA-F751A9CE3EBF}" type="datetime1">
              <a:rPr lang="en-US" smtClean="0"/>
              <a:pPr>
                <a:spcAft>
                  <a:spcPts val="600"/>
                </a:spcAft>
              </a:pPr>
              <a:t>11/8/2023</a:t>
            </a:fld>
            <a:endParaRPr lang="en-US"/>
          </a:p>
        </p:txBody>
      </p:sp>
      <p:sp>
        <p:nvSpPr>
          <p:cNvPr id="3" name="Marcador de número de diapositiva 2">
            <a:extLst>
              <a:ext uri="{FF2B5EF4-FFF2-40B4-BE49-F238E27FC236}">
                <a16:creationId xmlns:a16="http://schemas.microsoft.com/office/drawing/2014/main" id="{D2E2CA4F-F84C-45B7-81DF-6F9921A656CB}"/>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8</a:t>
            </a:fld>
            <a:endParaRPr lang="en-US"/>
          </a:p>
        </p:txBody>
      </p:sp>
    </p:spTree>
    <p:extLst>
      <p:ext uri="{BB962C8B-B14F-4D97-AF65-F5344CB8AC3E}">
        <p14:creationId xmlns:p14="http://schemas.microsoft.com/office/powerpoint/2010/main" val="403025873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1 CuadroTexto">
            <a:extLst>
              <a:ext uri="{FF2B5EF4-FFF2-40B4-BE49-F238E27FC236}">
                <a16:creationId xmlns:a16="http://schemas.microsoft.com/office/drawing/2014/main" id="{DA274EE5-6AC1-4197-83D4-2905A07C53AB}"/>
              </a:ext>
            </a:extLst>
          </p:cNvPr>
          <p:cNvSpPr txBox="1"/>
          <p:nvPr/>
        </p:nvSpPr>
        <p:spPr>
          <a:xfrm>
            <a:off x="645065" y="1463040"/>
            <a:ext cx="3796306" cy="2690949"/>
          </a:xfrm>
          <a:prstGeom prst="rect">
            <a:avLst/>
          </a:prstGeom>
        </p:spPr>
        <p:txBody>
          <a:bodyPr vert="horz" lIns="91440" tIns="45720" rIns="91440" bIns="45720" rtlCol="0" anchor="t">
            <a:normAutofit/>
          </a:bodyPr>
          <a:lstStyle/>
          <a:p>
            <a:pPr>
              <a:lnSpc>
                <a:spcPct val="90000"/>
              </a:lnSpc>
              <a:spcBef>
                <a:spcPct val="0"/>
              </a:spcBef>
              <a:spcAft>
                <a:spcPts val="600"/>
              </a:spcAft>
              <a:defRPr/>
            </a:pPr>
            <a:r>
              <a:rPr lang="en-US" sz="4800" b="1" kern="1200">
                <a:solidFill>
                  <a:schemeClr val="tx1"/>
                </a:solidFill>
                <a:effectLst>
                  <a:outerShdw blurRad="38100" dist="38100" dir="2700000" algn="tl">
                    <a:srgbClr val="C0C0C0"/>
                  </a:outerShdw>
                </a:effectLst>
                <a:latin typeface="+mj-lt"/>
                <a:ea typeface="+mj-ea"/>
                <a:cs typeface="+mj-cs"/>
              </a:rPr>
              <a:t>1.1. Aspectos Geológicos </a:t>
            </a:r>
          </a:p>
        </p:txBody>
      </p:sp>
      <p:sp>
        <p:nvSpPr>
          <p:cNvPr id="2" name="Marcador de fecha 1">
            <a:extLst>
              <a:ext uri="{FF2B5EF4-FFF2-40B4-BE49-F238E27FC236}">
                <a16:creationId xmlns:a16="http://schemas.microsoft.com/office/drawing/2014/main" id="{1161A4CE-53B5-43C2-AD3C-381F886757CE}"/>
              </a:ext>
            </a:extLst>
          </p:cNvPr>
          <p:cNvSpPr>
            <a:spLocks/>
          </p:cNvSpPr>
          <p:nvPr/>
        </p:nvSpPr>
        <p:spPr>
          <a:xfrm>
            <a:off x="5407705" y="4956534"/>
            <a:ext cx="1555492" cy="207039"/>
          </a:xfrm>
          <a:prstGeom prst="rect">
            <a:avLst/>
          </a:prstGeom>
        </p:spPr>
        <p:txBody>
          <a:bodyPr/>
          <a:lstStyle/>
          <a:p>
            <a:pPr defTabSz="512064">
              <a:spcAft>
                <a:spcPts val="600"/>
              </a:spcAft>
            </a:pPr>
            <a:fld id="{F136A5F8-8521-4270-90AA-F751A9CE3EBF}" type="datetime1">
              <a:rPr lang="es-PE" sz="1008" kern="1200">
                <a:solidFill>
                  <a:schemeClr val="tx1"/>
                </a:solidFill>
                <a:latin typeface="+mn-lt"/>
                <a:ea typeface="+mn-ea"/>
                <a:cs typeface="+mn-cs"/>
              </a:rPr>
              <a:pPr defTabSz="512064">
                <a:spcAft>
                  <a:spcPts val="600"/>
                </a:spcAft>
              </a:pPr>
              <a:t>8/11/2023</a:t>
            </a:fld>
            <a:endParaRPr lang="es-PE"/>
          </a:p>
        </p:txBody>
      </p:sp>
      <p:sp>
        <p:nvSpPr>
          <p:cNvPr id="3" name="Marcador de número de diapositiva 2">
            <a:extLst>
              <a:ext uri="{FF2B5EF4-FFF2-40B4-BE49-F238E27FC236}">
                <a16:creationId xmlns:a16="http://schemas.microsoft.com/office/drawing/2014/main" id="{D2E2CA4F-F84C-45B7-81DF-6F9921A656CB}"/>
              </a:ext>
            </a:extLst>
          </p:cNvPr>
          <p:cNvSpPr>
            <a:spLocks/>
          </p:cNvSpPr>
          <p:nvPr/>
        </p:nvSpPr>
        <p:spPr>
          <a:xfrm>
            <a:off x="9814933" y="4956534"/>
            <a:ext cx="1555492" cy="207039"/>
          </a:xfrm>
          <a:prstGeom prst="rect">
            <a:avLst/>
          </a:prstGeom>
        </p:spPr>
        <p:txBody>
          <a:bodyPr/>
          <a:lstStyle/>
          <a:p>
            <a:pPr defTabSz="512064">
              <a:spcAft>
                <a:spcPts val="600"/>
              </a:spcAft>
            </a:pPr>
            <a:fld id="{5981010B-86DA-4ADF-9F27-44166A92FBA2}" type="slidenum">
              <a:rPr lang="es-PE" sz="1008" kern="1200">
                <a:solidFill>
                  <a:schemeClr val="tx1"/>
                </a:solidFill>
                <a:latin typeface="+mn-lt"/>
                <a:ea typeface="+mn-ea"/>
                <a:cs typeface="+mn-cs"/>
              </a:rPr>
              <a:pPr defTabSz="512064">
                <a:spcAft>
                  <a:spcPts val="600"/>
                </a:spcAft>
              </a:pPr>
              <a:t>9</a:t>
            </a:fld>
            <a:endParaRPr lang="es-PE"/>
          </a:p>
        </p:txBody>
      </p:sp>
      <p:sp>
        <p:nvSpPr>
          <p:cNvPr id="12" name="CuadroTexto 11">
            <a:extLst>
              <a:ext uri="{FF2B5EF4-FFF2-40B4-BE49-F238E27FC236}">
                <a16:creationId xmlns:a16="http://schemas.microsoft.com/office/drawing/2014/main" id="{9807C8C1-6C7D-4298-A0B6-0233E705DA84}"/>
              </a:ext>
            </a:extLst>
          </p:cNvPr>
          <p:cNvSpPr txBox="1"/>
          <p:nvPr/>
        </p:nvSpPr>
        <p:spPr>
          <a:xfrm>
            <a:off x="7662152" y="1844057"/>
            <a:ext cx="3131318" cy="247440"/>
          </a:xfrm>
          <a:prstGeom prst="rect">
            <a:avLst/>
          </a:prstGeom>
          <a:noFill/>
        </p:spPr>
        <p:txBody>
          <a:bodyPr wrap="square">
            <a:spAutoFit/>
          </a:bodyPr>
          <a:lstStyle/>
          <a:p>
            <a:pPr defTabSz="512064">
              <a:spcAft>
                <a:spcPts val="600"/>
              </a:spcAft>
            </a:pPr>
            <a:r>
              <a:rPr lang="es-PE" sz="1008" b="1" kern="1200">
                <a:solidFill>
                  <a:schemeClr val="accent3">
                    <a:lumMod val="75000"/>
                  </a:schemeClr>
                </a:solidFill>
                <a:latin typeface="+mn-lt"/>
                <a:ea typeface="+mn-ea"/>
                <a:cs typeface="+mn-cs"/>
              </a:rPr>
              <a:t>RECURSO Y RESERVA</a:t>
            </a:r>
            <a:endParaRPr lang="es-PE" b="1">
              <a:solidFill>
                <a:schemeClr val="accent3">
                  <a:lumMod val="75000"/>
                </a:schemeClr>
              </a:solidFill>
            </a:endParaRPr>
          </a:p>
        </p:txBody>
      </p:sp>
      <p:pic>
        <p:nvPicPr>
          <p:cNvPr id="6" name="Imagen 5">
            <a:extLst>
              <a:ext uri="{FF2B5EF4-FFF2-40B4-BE49-F238E27FC236}">
                <a16:creationId xmlns:a16="http://schemas.microsoft.com/office/drawing/2014/main" id="{E3ABCCA1-5F8F-4581-ABF5-6E568606E813}"/>
              </a:ext>
            </a:extLst>
          </p:cNvPr>
          <p:cNvPicPr>
            <a:picLocks noChangeAspect="1"/>
          </p:cNvPicPr>
          <p:nvPr/>
        </p:nvPicPr>
        <p:blipFill>
          <a:blip r:embed="rId4"/>
          <a:stretch>
            <a:fillRect/>
          </a:stretch>
        </p:blipFill>
        <p:spPr>
          <a:xfrm>
            <a:off x="5902637" y="2053481"/>
            <a:ext cx="5340052" cy="2896780"/>
          </a:xfrm>
          <a:prstGeom prst="rect">
            <a:avLst/>
          </a:prstGeom>
        </p:spPr>
      </p:pic>
    </p:spTree>
    <p:extLst>
      <p:ext uri="{BB962C8B-B14F-4D97-AF65-F5344CB8AC3E}">
        <p14:creationId xmlns:p14="http://schemas.microsoft.com/office/powerpoint/2010/main" val="324831316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128</TotalTime>
  <Words>5241</Words>
  <Application>Microsoft Office PowerPoint</Application>
  <PresentationFormat>Panorámica</PresentationFormat>
  <Paragraphs>503</Paragraphs>
  <Slides>53</Slides>
  <Notes>1</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2</vt:i4>
      </vt:variant>
      <vt:variant>
        <vt:lpstr>Títulos de diapositiva</vt:lpstr>
      </vt:variant>
      <vt:variant>
        <vt:i4>53</vt:i4>
      </vt:variant>
    </vt:vector>
  </HeadingPairs>
  <TitlesOfParts>
    <vt:vector size="64" baseType="lpstr">
      <vt:lpstr>-apple-system</vt:lpstr>
      <vt:lpstr>Arial</vt:lpstr>
      <vt:lpstr>Calibri</vt:lpstr>
      <vt:lpstr>Calibri Light</vt:lpstr>
      <vt:lpstr>Prompt</vt:lpstr>
      <vt:lpstr>Symbol</vt:lpstr>
      <vt:lpstr>Times New Roman</vt:lpstr>
      <vt:lpstr>Wingdings</vt:lpstr>
      <vt:lpstr>Tema de Office</vt:lpstr>
      <vt:lpstr>Ecuación</vt:lpstr>
      <vt:lpstr>Hoja de cálculo</vt:lpstr>
      <vt:lpstr>Presentación de PowerPoint</vt:lpstr>
      <vt:lpstr>Presentación de PowerPoint</vt:lpstr>
      <vt:lpstr>Módulo 1</vt:lpstr>
      <vt:lpstr>Índice</vt:lpstr>
      <vt:lpstr>INTRODUCCIÓN</vt:lpstr>
      <vt:lpstr>INTRODUCCIÓN</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1.3. PARÁMETROS CLAVES DE PERFORACIÓN</vt:lpstr>
      <vt:lpstr>1.3. PARÁMETROS CLAVES DE PERFORACIÓN</vt:lpstr>
      <vt:lpstr>1.3. PARÁMETROS CLAVES DE PERFORACIÓN</vt:lpstr>
      <vt:lpstr>1.3. PARÁMETROS CLAVES DE PERFORACIÓN</vt:lpstr>
      <vt:lpstr>1.3. PARÁMETROS CLAVES DE PERFORACIÓN</vt:lpstr>
      <vt:lpstr>1.3. PARÁMETROS CLAVES DE PERFORACIÓN</vt:lpstr>
      <vt:lpstr>1.3. PARÁMETROS CLAVES DE PERFORACIÓN</vt:lpstr>
      <vt:lpstr>1.3. PARÁMETROS CLAVES DE PERFORACIÓN</vt:lpstr>
      <vt:lpstr>1.3. PARÁMETROS CLAVES DE PERFORACIÓN</vt:lpstr>
      <vt:lpstr>1.3. PARÁMETROS CLAVES DE PERFORACIÓN</vt:lpstr>
      <vt:lpstr>Presentación de PowerPoint</vt:lpstr>
      <vt:lpstr>Presentación de PowerPoint</vt:lpstr>
      <vt:lpstr>Presentación de PowerPoint</vt:lpstr>
      <vt:lpstr>Presentación de PowerPoint</vt:lpstr>
      <vt:lpstr>1.3. PLAN DE PERFORACIÓN</vt:lpstr>
      <vt:lpstr>ESQUEMA DE INICIO DE PLAN DE PERFORACIÓN</vt:lpstr>
      <vt:lpstr>Algunas relaciones específicas entre proveedores y clientes para el proceso productivo de Perforación.</vt:lpstr>
      <vt:lpstr>Algunas relaciones específicas entre proveedores y clientes para el proceso productivo de Perforación.</vt:lpstr>
      <vt:lpstr>Presentación de PowerPoint</vt:lpstr>
      <vt:lpstr>ESQUEMA DE INICIO DE PLAN DE VOLADURA</vt:lpstr>
      <vt:lpstr>Algunas relaciones específicas entre proveedores y clientes para el proceso productivo de voladura.</vt:lpstr>
      <vt:lpstr>Algunas relaciones específicas entre proveedores y clientes para el proceso productivo de voladura.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MAGNA - IEP</cp:lastModifiedBy>
  <cp:revision>14</cp:revision>
  <dcterms:created xsi:type="dcterms:W3CDTF">2022-04-19T18:02:09Z</dcterms:created>
  <dcterms:modified xsi:type="dcterms:W3CDTF">2023-11-08T22:15:07Z</dcterms:modified>
</cp:coreProperties>
</file>